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5" r:id="rId9"/>
    <p:sldId id="266" r:id="rId10"/>
    <p:sldId id="267" r:id="rId11"/>
  </p:sldIdLst>
  <p:sldSz cx="12192000" cy="6858000"/>
  <p:notesSz cx="7559675" cy="10691813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FF"/>
    <a:srgbClr val="D9D9D9"/>
    <a:srgbClr val="00FF00"/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58" d="100"/>
          <a:sy n="158" d="100"/>
        </p:scale>
        <p:origin x="364" y="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s-ES" sz="1800" b="0" strike="noStrike" spc="-1">
                <a:solidFill>
                  <a:srgbClr val="000000"/>
                </a:solidFill>
                <a:latin typeface="Arial"/>
              </a:rPr>
              <a:t>Click to move the slide</a:t>
            </a: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pt-PT" sz="2000" b="0" strike="noStrike" spc="-1">
                <a:latin typeface="Arial"/>
              </a:rPr>
              <a:t>Click to edit the notes format</a:t>
            </a:r>
          </a:p>
        </p:txBody>
      </p:sp>
      <p:sp>
        <p:nvSpPr>
          <p:cNvPr id="40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pt-PT" sz="1400" b="0" strike="noStrike" spc="-1">
                <a:latin typeface="Times New Roman"/>
              </a:rPr>
              <a:t>&lt;header&gt;</a:t>
            </a:r>
          </a:p>
        </p:txBody>
      </p:sp>
      <p:sp>
        <p:nvSpPr>
          <p:cNvPr id="41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r"/>
            <a:r>
              <a:rPr lang="pt-PT" sz="1400" b="0" strike="noStrike" spc="-1">
                <a:latin typeface="Times New Roman"/>
              </a:rPr>
              <a:t>&lt;date/time&gt;</a:t>
            </a:r>
          </a:p>
        </p:txBody>
      </p:sp>
      <p:sp>
        <p:nvSpPr>
          <p:cNvPr id="42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r>
              <a:rPr lang="pt-PT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43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pPr algn="r"/>
            <a:fld id="{CDD8A5E7-C267-4A86-8A73-BE8086D786DF}" type="slidenum">
              <a:rPr lang="pt-PT" sz="1400" b="0" strike="noStrike" spc="-1">
                <a:latin typeface="Times New Roman"/>
              </a:rPr>
              <a:t>‹Nº›</a:t>
            </a:fld>
            <a:endParaRPr lang="pt-PT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73088" y="1336675"/>
            <a:ext cx="6413500" cy="3608388"/>
          </a:xfrm>
          <a:prstGeom prst="rect">
            <a:avLst/>
          </a:prstGeom>
        </p:spPr>
      </p:sp>
      <p:sp>
        <p:nvSpPr>
          <p:cNvPr id="628" name="PlaceHolder 2"/>
          <p:cNvSpPr>
            <a:spLocks noGrp="1"/>
          </p:cNvSpPr>
          <p:nvPr>
            <p:ph type="body"/>
          </p:nvPr>
        </p:nvSpPr>
        <p:spPr>
          <a:xfrm>
            <a:off x="755640" y="5145120"/>
            <a:ext cx="6048000" cy="420984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pt-PT" sz="2000" b="0" strike="noStrike" spc="-1">
              <a:latin typeface="Arial"/>
            </a:endParaRPr>
          </a:p>
        </p:txBody>
      </p:sp>
      <p:sp>
        <p:nvSpPr>
          <p:cNvPr id="629" name="TextShape 3"/>
          <p:cNvSpPr txBox="1"/>
          <p:nvPr/>
        </p:nvSpPr>
        <p:spPr>
          <a:xfrm>
            <a:off x="4281480" y="10155240"/>
            <a:ext cx="3276360" cy="5360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B33D0DE5-716E-4537-A905-335F3581649B}" type="slidenum">
              <a:rPr lang="es-E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2</a:t>
            </a:fld>
            <a:endParaRPr lang="pt-PT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73088" y="1336675"/>
            <a:ext cx="6413500" cy="3608388"/>
          </a:xfrm>
          <a:prstGeom prst="rect">
            <a:avLst/>
          </a:prstGeom>
        </p:spPr>
      </p:sp>
      <p:sp>
        <p:nvSpPr>
          <p:cNvPr id="631" name="PlaceHolder 2"/>
          <p:cNvSpPr>
            <a:spLocks noGrp="1"/>
          </p:cNvSpPr>
          <p:nvPr>
            <p:ph type="body"/>
          </p:nvPr>
        </p:nvSpPr>
        <p:spPr>
          <a:xfrm>
            <a:off x="755640" y="5145120"/>
            <a:ext cx="6048000" cy="420984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pt-PT" sz="2000" b="0" strike="noStrike" spc="-1">
              <a:latin typeface="Arial"/>
            </a:endParaRPr>
          </a:p>
        </p:txBody>
      </p:sp>
      <p:sp>
        <p:nvSpPr>
          <p:cNvPr id="632" name="TextShape 3"/>
          <p:cNvSpPr txBox="1"/>
          <p:nvPr/>
        </p:nvSpPr>
        <p:spPr>
          <a:xfrm>
            <a:off x="4281480" y="10155240"/>
            <a:ext cx="3276360" cy="5360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81DD60B6-45C5-4B63-9278-61F1BBC7D2BB}" type="slidenum">
              <a:rPr lang="es-E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4</a:t>
            </a:fld>
            <a:endParaRPr lang="pt-PT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73088" y="1336675"/>
            <a:ext cx="6413500" cy="3608388"/>
          </a:xfrm>
          <a:prstGeom prst="rect">
            <a:avLst/>
          </a:prstGeom>
        </p:spPr>
      </p:sp>
      <p:sp>
        <p:nvSpPr>
          <p:cNvPr id="637" name="PlaceHolder 2"/>
          <p:cNvSpPr>
            <a:spLocks noGrp="1"/>
          </p:cNvSpPr>
          <p:nvPr>
            <p:ph type="body"/>
          </p:nvPr>
        </p:nvSpPr>
        <p:spPr>
          <a:xfrm>
            <a:off x="755640" y="5145120"/>
            <a:ext cx="6048000" cy="420984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pt-PT" sz="2000" b="0" strike="noStrike" spc="-1">
              <a:latin typeface="Arial"/>
            </a:endParaRPr>
          </a:p>
        </p:txBody>
      </p:sp>
      <p:sp>
        <p:nvSpPr>
          <p:cNvPr id="638" name="TextShape 3"/>
          <p:cNvSpPr txBox="1"/>
          <p:nvPr/>
        </p:nvSpPr>
        <p:spPr>
          <a:xfrm>
            <a:off x="4281480" y="10155240"/>
            <a:ext cx="3276360" cy="5360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E7266D7-1F33-4C3E-BFAD-E96E35D8D9E8}" type="slidenum">
              <a:rPr lang="es-E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5</a:t>
            </a:fld>
            <a:endParaRPr lang="pt-PT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73088" y="1336675"/>
            <a:ext cx="6413500" cy="3608388"/>
          </a:xfrm>
          <a:prstGeom prst="rect">
            <a:avLst/>
          </a:prstGeom>
        </p:spPr>
      </p:sp>
      <p:sp>
        <p:nvSpPr>
          <p:cNvPr id="640" name="PlaceHolder 2"/>
          <p:cNvSpPr>
            <a:spLocks noGrp="1"/>
          </p:cNvSpPr>
          <p:nvPr>
            <p:ph type="body"/>
          </p:nvPr>
        </p:nvSpPr>
        <p:spPr>
          <a:xfrm>
            <a:off x="755640" y="5145120"/>
            <a:ext cx="6048000" cy="420984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pt-PT" sz="2000" b="0" strike="noStrike" spc="-1" dirty="0">
              <a:latin typeface="Arial"/>
            </a:endParaRPr>
          </a:p>
        </p:txBody>
      </p:sp>
      <p:sp>
        <p:nvSpPr>
          <p:cNvPr id="641" name="TextShape 3"/>
          <p:cNvSpPr txBox="1"/>
          <p:nvPr/>
        </p:nvSpPr>
        <p:spPr>
          <a:xfrm>
            <a:off x="4281480" y="10155240"/>
            <a:ext cx="3276360" cy="5360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BFA900B3-2D22-46B2-9B44-D0E58BF786FB}" type="slidenum">
              <a:rPr lang="es-E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6</a:t>
            </a:fld>
            <a:endParaRPr lang="pt-PT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73088" y="1336675"/>
            <a:ext cx="6413500" cy="3608388"/>
          </a:xfrm>
          <a:prstGeom prst="rect">
            <a:avLst/>
          </a:prstGeom>
        </p:spPr>
      </p:sp>
      <p:sp>
        <p:nvSpPr>
          <p:cNvPr id="643" name="PlaceHolder 2"/>
          <p:cNvSpPr>
            <a:spLocks noGrp="1"/>
          </p:cNvSpPr>
          <p:nvPr>
            <p:ph type="body"/>
          </p:nvPr>
        </p:nvSpPr>
        <p:spPr>
          <a:xfrm>
            <a:off x="755640" y="5145120"/>
            <a:ext cx="6048000" cy="420984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pt-PT" sz="2000" b="0" strike="noStrike" spc="-1">
              <a:latin typeface="Arial"/>
            </a:endParaRPr>
          </a:p>
        </p:txBody>
      </p:sp>
      <p:sp>
        <p:nvSpPr>
          <p:cNvPr id="644" name="TextShape 3"/>
          <p:cNvSpPr txBox="1"/>
          <p:nvPr/>
        </p:nvSpPr>
        <p:spPr>
          <a:xfrm>
            <a:off x="4281480" y="10155240"/>
            <a:ext cx="3276360" cy="5360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CC3B4094-C688-4FDF-A5C5-3B1A086057B3}" type="slidenum">
              <a:rPr lang="es-E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7</a:t>
            </a:fld>
            <a:endParaRPr lang="pt-PT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73088" y="1336675"/>
            <a:ext cx="6413500" cy="3608388"/>
          </a:xfrm>
          <a:prstGeom prst="rect">
            <a:avLst/>
          </a:prstGeom>
        </p:spPr>
      </p:sp>
      <p:sp>
        <p:nvSpPr>
          <p:cNvPr id="649" name="PlaceHolder 2"/>
          <p:cNvSpPr>
            <a:spLocks noGrp="1"/>
          </p:cNvSpPr>
          <p:nvPr>
            <p:ph type="body"/>
          </p:nvPr>
        </p:nvSpPr>
        <p:spPr>
          <a:xfrm>
            <a:off x="755640" y="5145120"/>
            <a:ext cx="6048000" cy="420984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pt-PT" sz="2000" b="0" strike="noStrike" spc="-1">
              <a:latin typeface="Arial"/>
            </a:endParaRPr>
          </a:p>
        </p:txBody>
      </p:sp>
      <p:sp>
        <p:nvSpPr>
          <p:cNvPr id="650" name="TextShape 3"/>
          <p:cNvSpPr txBox="1"/>
          <p:nvPr/>
        </p:nvSpPr>
        <p:spPr>
          <a:xfrm>
            <a:off x="4281480" y="10155240"/>
            <a:ext cx="3276360" cy="5360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C39DD752-4462-4715-94ED-A901629659AC}" type="slidenum">
              <a:rPr lang="es-E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8</a:t>
            </a:fld>
            <a:endParaRPr lang="pt-PT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73088" y="1336675"/>
            <a:ext cx="6413500" cy="3608388"/>
          </a:xfrm>
          <a:prstGeom prst="rect">
            <a:avLst/>
          </a:prstGeom>
        </p:spPr>
      </p:sp>
      <p:sp>
        <p:nvSpPr>
          <p:cNvPr id="652" name="PlaceHolder 2"/>
          <p:cNvSpPr>
            <a:spLocks noGrp="1"/>
          </p:cNvSpPr>
          <p:nvPr>
            <p:ph type="body"/>
          </p:nvPr>
        </p:nvSpPr>
        <p:spPr>
          <a:xfrm>
            <a:off x="755640" y="5145120"/>
            <a:ext cx="6048000" cy="420984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pt-PT" sz="2000" b="0" strike="noStrike" spc="-1">
              <a:latin typeface="Arial"/>
            </a:endParaRPr>
          </a:p>
        </p:txBody>
      </p:sp>
      <p:sp>
        <p:nvSpPr>
          <p:cNvPr id="653" name="TextShape 3"/>
          <p:cNvSpPr txBox="1"/>
          <p:nvPr/>
        </p:nvSpPr>
        <p:spPr>
          <a:xfrm>
            <a:off x="4281480" y="10155240"/>
            <a:ext cx="3276360" cy="5360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DF9A6847-0A05-41D4-88AD-7DD7EAD823CC}" type="slidenum">
              <a:rPr lang="es-E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9</a:t>
            </a:fld>
            <a:endParaRPr lang="pt-PT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73088" y="1336675"/>
            <a:ext cx="6413500" cy="3608388"/>
          </a:xfrm>
          <a:prstGeom prst="rect">
            <a:avLst/>
          </a:prstGeom>
        </p:spPr>
      </p:sp>
      <p:sp>
        <p:nvSpPr>
          <p:cNvPr id="655" name="PlaceHolder 2"/>
          <p:cNvSpPr>
            <a:spLocks noGrp="1"/>
          </p:cNvSpPr>
          <p:nvPr>
            <p:ph type="body"/>
          </p:nvPr>
        </p:nvSpPr>
        <p:spPr>
          <a:xfrm>
            <a:off x="755640" y="5145120"/>
            <a:ext cx="6048000" cy="420984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pt-PT" sz="2000" b="0" strike="noStrike" spc="-1">
              <a:latin typeface="Arial"/>
            </a:endParaRPr>
          </a:p>
        </p:txBody>
      </p:sp>
      <p:sp>
        <p:nvSpPr>
          <p:cNvPr id="656" name="TextShape 3"/>
          <p:cNvSpPr txBox="1"/>
          <p:nvPr/>
        </p:nvSpPr>
        <p:spPr>
          <a:xfrm>
            <a:off x="4281480" y="10155240"/>
            <a:ext cx="3276360" cy="5360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2B28549E-82E9-43DD-ACEC-D29C49F08469}" type="slidenum">
              <a:rPr lang="es-E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10</a:t>
            </a:fld>
            <a:endParaRPr lang="pt-PT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P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P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s-ES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ES" sz="2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s-ES" sz="20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E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s-E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ES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ES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ES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8.png"/><Relationship Id="rId11" Type="http://schemas.openxmlformats.org/officeDocument/2006/relationships/image" Target="../media/image83.png"/><Relationship Id="rId5" Type="http://schemas.openxmlformats.org/officeDocument/2006/relationships/image" Target="../media/image77.png"/><Relationship Id="rId10" Type="http://schemas.openxmlformats.org/officeDocument/2006/relationships/image" Target="../media/image82.png"/><Relationship Id="rId4" Type="http://schemas.openxmlformats.org/officeDocument/2006/relationships/image" Target="../media/image76.png"/><Relationship Id="rId9" Type="http://schemas.openxmlformats.org/officeDocument/2006/relationships/image" Target="../media/image8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5" Type="http://schemas.openxmlformats.org/officeDocument/2006/relationships/image" Target="../media/image41.pn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5" Type="http://schemas.openxmlformats.org/officeDocument/2006/relationships/image" Target="../media/image50.png"/><Relationship Id="rId10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11" Type="http://schemas.openxmlformats.org/officeDocument/2006/relationships/image" Target="../media/image65.png"/><Relationship Id="rId5" Type="http://schemas.openxmlformats.org/officeDocument/2006/relationships/image" Target="../media/image59.png"/><Relationship Id="rId10" Type="http://schemas.openxmlformats.org/officeDocument/2006/relationships/image" Target="../media/image64.png"/><Relationship Id="rId4" Type="http://schemas.openxmlformats.org/officeDocument/2006/relationships/image" Target="../media/image58.png"/><Relationship Id="rId9" Type="http://schemas.openxmlformats.org/officeDocument/2006/relationships/image" Target="../media/image6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png"/><Relationship Id="rId11" Type="http://schemas.openxmlformats.org/officeDocument/2006/relationships/image" Target="../media/image74.png"/><Relationship Id="rId5" Type="http://schemas.openxmlformats.org/officeDocument/2006/relationships/image" Target="../media/image68.png"/><Relationship Id="rId10" Type="http://schemas.openxmlformats.org/officeDocument/2006/relationships/image" Target="../media/image73.png"/><Relationship Id="rId4" Type="http://schemas.openxmlformats.org/officeDocument/2006/relationships/image" Target="../media/image67.png"/><Relationship Id="rId9" Type="http://schemas.openxmlformats.org/officeDocument/2006/relationships/image" Target="../media/image7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CustomShape 1"/>
          <p:cNvSpPr/>
          <p:nvPr/>
        </p:nvSpPr>
        <p:spPr>
          <a:xfrm>
            <a:off x="8610480" y="6356520"/>
            <a:ext cx="2740320" cy="362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</a:pPr>
            <a:fld id="{CB5C75B6-C1C5-4A2C-8FB7-8EB1D72D0FE1}" type="slidenum">
              <a:rPr lang="pt-PT" sz="1200" b="0" strike="noStrike" spc="-1">
                <a:solidFill>
                  <a:srgbClr val="8B8B8B"/>
                </a:solidFill>
                <a:latin typeface="Calibri"/>
                <a:ea typeface="DejaVu Sans"/>
              </a:rPr>
              <a:t>1</a:t>
            </a:fld>
            <a:endParaRPr lang="pt-PT" sz="1200" b="0" strike="noStrike" spc="-1">
              <a:latin typeface="Arial"/>
            </a:endParaRPr>
          </a:p>
        </p:txBody>
      </p:sp>
      <p:sp>
        <p:nvSpPr>
          <p:cNvPr id="45" name="CustomShape 2"/>
          <p:cNvSpPr/>
          <p:nvPr/>
        </p:nvSpPr>
        <p:spPr>
          <a:xfrm>
            <a:off x="3117824" y="4587840"/>
            <a:ext cx="179640" cy="637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t/>
            </a:r>
            <a:br/>
            <a:endParaRPr lang="pt-PT" sz="1800" b="0" strike="noStrike" spc="-1">
              <a:latin typeface="Arial"/>
            </a:endParaRPr>
          </a:p>
        </p:txBody>
      </p:sp>
      <p:pic>
        <p:nvPicPr>
          <p:cNvPr id="49" name="Imagen 4"/>
          <p:cNvPicPr/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/>
        </p:blipFill>
        <p:spPr>
          <a:xfrm>
            <a:off x="3297464" y="637690"/>
            <a:ext cx="2496110" cy="2496110"/>
          </a:xfrm>
          <a:prstGeom prst="rect">
            <a:avLst/>
          </a:prstGeom>
          <a:ln>
            <a:noFill/>
          </a:ln>
        </p:spPr>
      </p:pic>
      <p:sp>
        <p:nvSpPr>
          <p:cNvPr id="53" name="CustomShape 9"/>
          <p:cNvSpPr/>
          <p:nvPr/>
        </p:nvSpPr>
        <p:spPr>
          <a:xfrm rot="20394000">
            <a:off x="3711864" y="1610113"/>
            <a:ext cx="372545" cy="369428"/>
          </a:xfrm>
          <a:prstGeom prst="ellipse">
            <a:avLst/>
          </a:prstGeom>
          <a:noFill/>
          <a:ln w="19050">
            <a:solidFill>
              <a:srgbClr val="FFFF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4" name="CustomShape 10"/>
          <p:cNvSpPr/>
          <p:nvPr/>
        </p:nvSpPr>
        <p:spPr>
          <a:xfrm rot="20394000">
            <a:off x="3777920" y="1965333"/>
            <a:ext cx="372545" cy="369428"/>
          </a:xfrm>
          <a:prstGeom prst="ellipse">
            <a:avLst/>
          </a:prstGeom>
          <a:noFill/>
          <a:ln w="19050">
            <a:solidFill>
              <a:srgbClr val="FFFF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5" name="CustomShape 11"/>
          <p:cNvSpPr/>
          <p:nvPr/>
        </p:nvSpPr>
        <p:spPr>
          <a:xfrm rot="20394000">
            <a:off x="4763067" y="2728997"/>
            <a:ext cx="395313" cy="392005"/>
          </a:xfrm>
          <a:prstGeom prst="ellipse">
            <a:avLst/>
          </a:prstGeom>
          <a:noFill/>
          <a:ln w="19050">
            <a:solidFill>
              <a:srgbClr val="FFFF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6" name="Imagen 4"/>
          <p:cNvPicPr/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/>
        </p:blipFill>
        <p:spPr>
          <a:xfrm>
            <a:off x="493195" y="637690"/>
            <a:ext cx="2496110" cy="2496110"/>
          </a:xfrm>
          <a:prstGeom prst="rect">
            <a:avLst/>
          </a:prstGeom>
          <a:ln>
            <a:noFill/>
          </a:ln>
        </p:spPr>
      </p:pic>
      <p:sp>
        <p:nvSpPr>
          <p:cNvPr id="27" name="CustomShape 5"/>
          <p:cNvSpPr/>
          <p:nvPr/>
        </p:nvSpPr>
        <p:spPr>
          <a:xfrm>
            <a:off x="3293645" y="3479861"/>
            <a:ext cx="2481736" cy="256521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 algn="ctr">
              <a:lnSpc>
                <a:spcPct val="107000"/>
              </a:lnSpc>
              <a:spcAft>
                <a:spcPts val="601"/>
              </a:spcAft>
            </a:pPr>
            <a:r>
              <a:rPr lang="pt-PT" sz="1400" b="1" strike="noStrike" spc="-1" dirty="0" smtClean="0">
                <a:latin typeface="Garamond" panose="02020404030301010803" pitchFamily="18" charset="0"/>
              </a:rPr>
              <a:t>Poorly-defined Homer-Wright rosettes</a:t>
            </a:r>
          </a:p>
          <a:p>
            <a:pPr algn="ctr">
              <a:lnSpc>
                <a:spcPct val="107000"/>
              </a:lnSpc>
              <a:spcAft>
                <a:spcPts val="601"/>
              </a:spcAft>
            </a:pPr>
            <a:r>
              <a:rPr lang="pt-PT" sz="1400" spc="-1" dirty="0" smtClean="0">
                <a:latin typeface="Garamond" panose="02020404030301010803" pitchFamily="18" charset="0"/>
              </a:rPr>
              <a:t>Marked as yellow circles</a:t>
            </a:r>
          </a:p>
          <a:p>
            <a:pPr algn="ctr">
              <a:lnSpc>
                <a:spcPct val="107000"/>
              </a:lnSpc>
              <a:spcAft>
                <a:spcPts val="601"/>
              </a:spcAft>
            </a:pPr>
            <a:endParaRPr lang="pt-PT" sz="1400" spc="-1" dirty="0" smtClean="0">
              <a:latin typeface="Garamond" panose="02020404030301010803" pitchFamily="18" charset="0"/>
            </a:endParaRPr>
          </a:p>
          <a:p>
            <a:pPr algn="ctr">
              <a:lnSpc>
                <a:spcPct val="107000"/>
              </a:lnSpc>
              <a:spcAft>
                <a:spcPts val="601"/>
              </a:spcAft>
            </a:pPr>
            <a:r>
              <a:rPr lang="pt-PT" sz="1400" spc="-1" dirty="0">
                <a:latin typeface="Garamond" panose="02020404030301010803" pitchFamily="18" charset="0"/>
              </a:rPr>
              <a:t>- </a:t>
            </a:r>
            <a:r>
              <a:rPr lang="pt-PT" sz="1400" spc="-1" dirty="0" smtClean="0">
                <a:latin typeface="Garamond" panose="02020404030301010803" pitchFamily="18" charset="0"/>
              </a:rPr>
              <a:t>At least one neurite </a:t>
            </a:r>
            <a:r>
              <a:rPr lang="pt-PT" sz="1400" spc="-1" dirty="0">
                <a:latin typeface="Garamond" panose="02020404030301010803" pitchFamily="18" charset="0"/>
              </a:rPr>
              <a:t>inside</a:t>
            </a:r>
          </a:p>
          <a:p>
            <a:pPr algn="ctr">
              <a:lnSpc>
                <a:spcPct val="107000"/>
              </a:lnSpc>
              <a:spcAft>
                <a:spcPts val="601"/>
              </a:spcAft>
            </a:pPr>
            <a:r>
              <a:rPr lang="pt-PT" sz="1000" spc="-1" dirty="0" smtClean="0">
                <a:latin typeface="Garamond" panose="02020404030301010803" pitchFamily="18" charset="0"/>
              </a:rPr>
              <a:t>and</a:t>
            </a:r>
            <a:endParaRPr lang="pt-PT" sz="1000" spc="-1" dirty="0">
              <a:latin typeface="Garamond" panose="02020404030301010803" pitchFamily="18" charset="0"/>
            </a:endParaRPr>
          </a:p>
          <a:p>
            <a:pPr algn="ctr">
              <a:lnSpc>
                <a:spcPct val="107000"/>
              </a:lnSpc>
              <a:spcAft>
                <a:spcPts val="601"/>
              </a:spcAft>
            </a:pPr>
            <a:r>
              <a:rPr lang="pt-PT" sz="1400" spc="-1" dirty="0" smtClean="0">
                <a:latin typeface="Garamond" panose="02020404030301010803" pitchFamily="18" charset="0"/>
              </a:rPr>
              <a:t>- Compromised circular structure</a:t>
            </a:r>
          </a:p>
          <a:p>
            <a:pPr algn="ctr">
              <a:lnSpc>
                <a:spcPct val="107000"/>
              </a:lnSpc>
              <a:spcAft>
                <a:spcPts val="601"/>
              </a:spcAft>
            </a:pPr>
            <a:r>
              <a:rPr lang="pt-PT" sz="1000" spc="-1" dirty="0">
                <a:latin typeface="Garamond" panose="02020404030301010803" pitchFamily="18" charset="0"/>
              </a:rPr>
              <a:t>and/or</a:t>
            </a:r>
          </a:p>
          <a:p>
            <a:pPr algn="ctr">
              <a:lnSpc>
                <a:spcPct val="107000"/>
              </a:lnSpc>
              <a:spcAft>
                <a:spcPts val="601"/>
              </a:spcAft>
            </a:pPr>
            <a:r>
              <a:rPr lang="pt-PT" sz="1400" spc="-1" dirty="0">
                <a:latin typeface="Garamond" panose="02020404030301010803" pitchFamily="18" charset="0"/>
              </a:rPr>
              <a:t>- Contour cells </a:t>
            </a:r>
            <a:r>
              <a:rPr lang="pt-PT" sz="1400" spc="-1" dirty="0" smtClean="0">
                <a:latin typeface="Garamond" panose="02020404030301010803" pitchFamily="18" charset="0"/>
              </a:rPr>
              <a:t>not attached</a:t>
            </a:r>
            <a:endParaRPr lang="pt-PT" sz="1400" spc="-1" dirty="0">
              <a:latin typeface="Garamond" panose="02020404030301010803" pitchFamily="18" charset="0"/>
            </a:endParaRPr>
          </a:p>
        </p:txBody>
      </p:sp>
      <p:sp>
        <p:nvSpPr>
          <p:cNvPr id="28" name="CustomShape 12"/>
          <p:cNvSpPr/>
          <p:nvPr/>
        </p:nvSpPr>
        <p:spPr>
          <a:xfrm rot="20394000">
            <a:off x="1756512" y="1598721"/>
            <a:ext cx="442068" cy="471915"/>
          </a:xfrm>
          <a:prstGeom prst="ellipse">
            <a:avLst/>
          </a:prstGeom>
          <a:noFill/>
          <a:ln w="1905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" name="CustomShape 5"/>
          <p:cNvSpPr/>
          <p:nvPr/>
        </p:nvSpPr>
        <p:spPr>
          <a:xfrm>
            <a:off x="448017" y="3478572"/>
            <a:ext cx="2481736" cy="280290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 algn="ctr">
              <a:lnSpc>
                <a:spcPct val="107000"/>
              </a:lnSpc>
              <a:spcAft>
                <a:spcPts val="601"/>
              </a:spcAft>
            </a:pPr>
            <a:r>
              <a:rPr lang="pt-PT" sz="1400" b="1" spc="-1" dirty="0" smtClean="0">
                <a:latin typeface="Garamond" panose="02020404030301010803" pitchFamily="18" charset="0"/>
              </a:rPr>
              <a:t>Well</a:t>
            </a:r>
            <a:r>
              <a:rPr lang="pt-PT" sz="1400" b="1" strike="noStrike" spc="-1" dirty="0" smtClean="0">
                <a:latin typeface="Garamond" panose="02020404030301010803" pitchFamily="18" charset="0"/>
              </a:rPr>
              <a:t>-defined Homer-Wright rosettes</a:t>
            </a:r>
          </a:p>
          <a:p>
            <a:pPr algn="ctr">
              <a:lnSpc>
                <a:spcPct val="107000"/>
              </a:lnSpc>
              <a:spcAft>
                <a:spcPts val="601"/>
              </a:spcAft>
            </a:pPr>
            <a:r>
              <a:rPr lang="pt-PT" sz="1400" spc="-1" dirty="0" smtClean="0">
                <a:latin typeface="Garamond" panose="02020404030301010803" pitchFamily="18" charset="0"/>
              </a:rPr>
              <a:t>Marked as green circles</a:t>
            </a:r>
          </a:p>
          <a:p>
            <a:pPr algn="ctr">
              <a:lnSpc>
                <a:spcPct val="107000"/>
              </a:lnSpc>
              <a:spcAft>
                <a:spcPts val="601"/>
              </a:spcAft>
            </a:pPr>
            <a:endParaRPr lang="pt-PT" sz="1400" spc="-1" dirty="0" smtClean="0">
              <a:latin typeface="Garamond" panose="02020404030301010803" pitchFamily="18" charset="0"/>
            </a:endParaRPr>
          </a:p>
          <a:p>
            <a:pPr algn="ctr">
              <a:lnSpc>
                <a:spcPct val="107000"/>
              </a:lnSpc>
              <a:spcAft>
                <a:spcPts val="601"/>
              </a:spcAft>
            </a:pPr>
            <a:r>
              <a:rPr lang="pt-PT" sz="1400" spc="-1" dirty="0" smtClean="0">
                <a:latin typeface="Garamond" panose="02020404030301010803" pitchFamily="18" charset="0"/>
              </a:rPr>
              <a:t>- At least one neurite inside</a:t>
            </a:r>
          </a:p>
          <a:p>
            <a:pPr algn="ctr">
              <a:lnSpc>
                <a:spcPct val="107000"/>
              </a:lnSpc>
              <a:spcAft>
                <a:spcPts val="601"/>
              </a:spcAft>
            </a:pPr>
            <a:r>
              <a:rPr lang="pt-PT" sz="1000" spc="-1" dirty="0" smtClean="0">
                <a:latin typeface="Garamond" panose="02020404030301010803" pitchFamily="18" charset="0"/>
              </a:rPr>
              <a:t>and</a:t>
            </a:r>
            <a:endParaRPr lang="pt-PT" sz="1000" spc="-1" dirty="0">
              <a:latin typeface="Garamond" panose="02020404030301010803" pitchFamily="18" charset="0"/>
            </a:endParaRPr>
          </a:p>
          <a:p>
            <a:pPr algn="ctr">
              <a:lnSpc>
                <a:spcPct val="107000"/>
              </a:lnSpc>
              <a:spcAft>
                <a:spcPts val="601"/>
              </a:spcAft>
            </a:pPr>
            <a:r>
              <a:rPr lang="pt-PT" sz="1400" spc="-1" dirty="0" smtClean="0">
                <a:latin typeface="Garamond" panose="02020404030301010803" pitchFamily="18" charset="0"/>
              </a:rPr>
              <a:t>- Circular structure</a:t>
            </a:r>
          </a:p>
          <a:p>
            <a:pPr algn="ctr">
              <a:lnSpc>
                <a:spcPct val="107000"/>
              </a:lnSpc>
              <a:spcAft>
                <a:spcPts val="601"/>
              </a:spcAft>
            </a:pPr>
            <a:r>
              <a:rPr lang="pt-PT" sz="1000" spc="-1" dirty="0">
                <a:latin typeface="Garamond" panose="02020404030301010803" pitchFamily="18" charset="0"/>
              </a:rPr>
              <a:t>and/or</a:t>
            </a:r>
          </a:p>
          <a:p>
            <a:pPr algn="ctr">
              <a:lnSpc>
                <a:spcPct val="107000"/>
              </a:lnSpc>
              <a:spcAft>
                <a:spcPts val="601"/>
              </a:spcAft>
            </a:pPr>
            <a:r>
              <a:rPr lang="pt-PT" sz="1400" spc="-1" dirty="0">
                <a:latin typeface="Garamond" panose="02020404030301010803" pitchFamily="18" charset="0"/>
              </a:rPr>
              <a:t>- Contour cells attached to each other</a:t>
            </a:r>
            <a:endParaRPr lang="pt-PT" sz="1400" spc="-1" dirty="0">
              <a:latin typeface="Garamond" panose="02020404030301010803" pitchFamily="18" charset="0"/>
            </a:endParaRPr>
          </a:p>
        </p:txBody>
      </p:sp>
      <p:sp>
        <p:nvSpPr>
          <p:cNvPr id="31" name="CustomShape 12"/>
          <p:cNvSpPr/>
          <p:nvPr/>
        </p:nvSpPr>
        <p:spPr>
          <a:xfrm rot="20394000">
            <a:off x="1500076" y="2133393"/>
            <a:ext cx="442068" cy="471915"/>
          </a:xfrm>
          <a:prstGeom prst="ellipse">
            <a:avLst/>
          </a:prstGeom>
          <a:noFill/>
          <a:ln w="1905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2" name="Imagen 4"/>
          <p:cNvPicPr/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/>
        </p:blipFill>
        <p:spPr>
          <a:xfrm>
            <a:off x="6155840" y="637690"/>
            <a:ext cx="2496110" cy="2496110"/>
          </a:xfrm>
          <a:prstGeom prst="rect">
            <a:avLst/>
          </a:prstGeom>
          <a:ln>
            <a:noFill/>
          </a:ln>
        </p:spPr>
      </p:pic>
      <p:sp>
        <p:nvSpPr>
          <p:cNvPr id="34" name="CustomShape 5"/>
          <p:cNvSpPr/>
          <p:nvPr/>
        </p:nvSpPr>
        <p:spPr>
          <a:xfrm>
            <a:off x="6139273" y="3472622"/>
            <a:ext cx="2481736" cy="287984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 algn="ctr">
              <a:lnSpc>
                <a:spcPct val="107000"/>
              </a:lnSpc>
              <a:spcAft>
                <a:spcPts val="601"/>
              </a:spcAft>
            </a:pPr>
            <a:r>
              <a:rPr lang="pt-PT" sz="1400" b="1" strike="noStrike" spc="-1" dirty="0" smtClean="0">
                <a:latin typeface="Garamond" panose="02020404030301010803" pitchFamily="18" charset="0"/>
              </a:rPr>
              <a:t>True ependymal rosettes</a:t>
            </a:r>
            <a:endParaRPr lang="pt-PT" sz="900" b="1" strike="noStrike" spc="-1" dirty="0" smtClean="0">
              <a:latin typeface="Garamond" panose="02020404030301010803" pitchFamily="18" charset="0"/>
            </a:endParaRPr>
          </a:p>
          <a:p>
            <a:pPr algn="ctr">
              <a:lnSpc>
                <a:spcPct val="107000"/>
              </a:lnSpc>
              <a:spcAft>
                <a:spcPts val="601"/>
              </a:spcAft>
            </a:pPr>
            <a:r>
              <a:rPr lang="pt-PT" sz="1400" spc="-1" dirty="0" smtClean="0">
                <a:latin typeface="Garamond" panose="02020404030301010803" pitchFamily="18" charset="0"/>
              </a:rPr>
              <a:t>Marked as gray circles</a:t>
            </a:r>
          </a:p>
          <a:p>
            <a:pPr algn="ctr">
              <a:lnSpc>
                <a:spcPct val="107000"/>
              </a:lnSpc>
              <a:spcAft>
                <a:spcPts val="601"/>
              </a:spcAft>
            </a:pPr>
            <a:endParaRPr lang="pt-PT" sz="1400" spc="-1" dirty="0" smtClean="0">
              <a:latin typeface="Garamond" panose="02020404030301010803" pitchFamily="18" charset="0"/>
            </a:endParaRPr>
          </a:p>
          <a:p>
            <a:pPr algn="ctr">
              <a:lnSpc>
                <a:spcPct val="107000"/>
              </a:lnSpc>
              <a:spcAft>
                <a:spcPts val="601"/>
              </a:spcAft>
            </a:pPr>
            <a:endParaRPr lang="pt-PT" sz="900" spc="-1" dirty="0">
              <a:latin typeface="Garamond" panose="02020404030301010803" pitchFamily="18" charset="0"/>
            </a:endParaRPr>
          </a:p>
          <a:p>
            <a:pPr algn="ctr">
              <a:lnSpc>
                <a:spcPct val="107000"/>
              </a:lnSpc>
              <a:spcAft>
                <a:spcPts val="601"/>
              </a:spcAft>
            </a:pPr>
            <a:r>
              <a:rPr lang="pt-PT" sz="1400" spc="-1" dirty="0" smtClean="0">
                <a:latin typeface="Garamond" panose="02020404030301010803" pitchFamily="18" charset="0"/>
              </a:rPr>
              <a:t>- No neurites inside</a:t>
            </a:r>
          </a:p>
          <a:p>
            <a:pPr algn="ctr">
              <a:lnSpc>
                <a:spcPct val="107000"/>
              </a:lnSpc>
              <a:spcAft>
                <a:spcPts val="601"/>
              </a:spcAft>
            </a:pPr>
            <a:r>
              <a:rPr lang="pt-PT" sz="1000" spc="-1" dirty="0" smtClean="0">
                <a:latin typeface="Garamond" panose="02020404030301010803" pitchFamily="18" charset="0"/>
              </a:rPr>
              <a:t>and</a:t>
            </a:r>
          </a:p>
          <a:p>
            <a:pPr algn="ctr">
              <a:lnSpc>
                <a:spcPct val="107000"/>
              </a:lnSpc>
              <a:spcAft>
                <a:spcPts val="601"/>
              </a:spcAft>
            </a:pPr>
            <a:r>
              <a:rPr lang="pt-PT" sz="1400" spc="-1" dirty="0" smtClean="0">
                <a:latin typeface="Garamond" panose="02020404030301010803" pitchFamily="18" charset="0"/>
              </a:rPr>
              <a:t>- Circular structure</a:t>
            </a:r>
          </a:p>
          <a:p>
            <a:pPr algn="ctr">
              <a:lnSpc>
                <a:spcPct val="107000"/>
              </a:lnSpc>
              <a:spcAft>
                <a:spcPts val="601"/>
              </a:spcAft>
            </a:pPr>
            <a:r>
              <a:rPr lang="pt-PT" sz="1000" spc="-1" dirty="0" smtClean="0">
                <a:latin typeface="Garamond" panose="02020404030301010803" pitchFamily="18" charset="0"/>
              </a:rPr>
              <a:t>and/or</a:t>
            </a:r>
            <a:endParaRPr lang="pt-PT" sz="1000" b="0" strike="noStrike" spc="-1" dirty="0">
              <a:latin typeface="Garamond" panose="02020404030301010803" pitchFamily="18" charset="0"/>
            </a:endParaRPr>
          </a:p>
          <a:p>
            <a:pPr algn="ctr">
              <a:lnSpc>
                <a:spcPct val="107000"/>
              </a:lnSpc>
              <a:spcAft>
                <a:spcPts val="601"/>
              </a:spcAft>
            </a:pPr>
            <a:r>
              <a:rPr lang="pt-PT" sz="1400" spc="-1" dirty="0" smtClean="0">
                <a:latin typeface="Garamond" panose="02020404030301010803" pitchFamily="18" charset="0"/>
              </a:rPr>
              <a:t>- Contour cells attached to each other</a:t>
            </a:r>
            <a:endParaRPr lang="pt-PT" sz="1400" b="0" strike="noStrike" spc="-1" dirty="0">
              <a:latin typeface="Garamond" panose="02020404030301010803" pitchFamily="18" charset="0"/>
            </a:endParaRPr>
          </a:p>
        </p:txBody>
      </p:sp>
      <p:sp>
        <p:nvSpPr>
          <p:cNvPr id="37" name="CustomShape 9"/>
          <p:cNvSpPr/>
          <p:nvPr/>
        </p:nvSpPr>
        <p:spPr>
          <a:xfrm rot="20394000">
            <a:off x="6851782" y="2313241"/>
            <a:ext cx="433838" cy="457656"/>
          </a:xfrm>
          <a:prstGeom prst="ellipse">
            <a:avLst/>
          </a:prstGeom>
          <a:noFill/>
          <a:ln w="19050"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" name="CustomShape 9"/>
          <p:cNvSpPr/>
          <p:nvPr/>
        </p:nvSpPr>
        <p:spPr>
          <a:xfrm rot="20394000">
            <a:off x="7008211" y="1525342"/>
            <a:ext cx="433838" cy="457656"/>
          </a:xfrm>
          <a:prstGeom prst="ellipse">
            <a:avLst/>
          </a:prstGeom>
          <a:noFill/>
          <a:ln w="19050"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" name="CustomShape 9"/>
          <p:cNvSpPr/>
          <p:nvPr/>
        </p:nvSpPr>
        <p:spPr>
          <a:xfrm rot="20394000">
            <a:off x="7004182" y="2465641"/>
            <a:ext cx="433838" cy="457656"/>
          </a:xfrm>
          <a:prstGeom prst="ellipse">
            <a:avLst/>
          </a:prstGeom>
          <a:noFill/>
          <a:ln w="19050"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" name="CustomShape 5"/>
          <p:cNvSpPr/>
          <p:nvPr/>
        </p:nvSpPr>
        <p:spPr>
          <a:xfrm>
            <a:off x="8984901" y="3466876"/>
            <a:ext cx="2481736" cy="287984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 algn="ctr">
              <a:lnSpc>
                <a:spcPct val="107000"/>
              </a:lnSpc>
              <a:spcAft>
                <a:spcPts val="601"/>
              </a:spcAft>
            </a:pPr>
            <a:r>
              <a:rPr lang="pt-PT" sz="1400" b="1" strike="noStrike" spc="-1" dirty="0" smtClean="0">
                <a:latin typeface="Garamond" panose="02020404030301010803" pitchFamily="18" charset="0"/>
              </a:rPr>
              <a:t>Neurocyticrosettes</a:t>
            </a:r>
          </a:p>
          <a:p>
            <a:pPr algn="ctr">
              <a:lnSpc>
                <a:spcPct val="107000"/>
              </a:lnSpc>
              <a:spcAft>
                <a:spcPts val="601"/>
              </a:spcAft>
            </a:pPr>
            <a:r>
              <a:rPr lang="pt-PT" sz="1400" spc="-1" dirty="0" smtClean="0">
                <a:latin typeface="Garamond" panose="02020404030301010803" pitchFamily="18" charset="0"/>
              </a:rPr>
              <a:t>Marked as blue ellipses</a:t>
            </a:r>
          </a:p>
          <a:p>
            <a:pPr algn="ctr">
              <a:lnSpc>
                <a:spcPct val="107000"/>
              </a:lnSpc>
              <a:spcAft>
                <a:spcPts val="601"/>
              </a:spcAft>
            </a:pPr>
            <a:endParaRPr lang="pt-PT" sz="1400" spc="-1" dirty="0" smtClean="0">
              <a:latin typeface="Garamond" panose="02020404030301010803" pitchFamily="18" charset="0"/>
            </a:endParaRPr>
          </a:p>
          <a:p>
            <a:pPr algn="ctr">
              <a:lnSpc>
                <a:spcPct val="107000"/>
              </a:lnSpc>
              <a:spcAft>
                <a:spcPts val="601"/>
              </a:spcAft>
            </a:pPr>
            <a:endParaRPr lang="pt-PT" sz="900" spc="-1" dirty="0">
              <a:latin typeface="Garamond" panose="02020404030301010803" pitchFamily="18" charset="0"/>
            </a:endParaRPr>
          </a:p>
          <a:p>
            <a:pPr algn="ctr">
              <a:lnSpc>
                <a:spcPct val="107000"/>
              </a:lnSpc>
              <a:spcAft>
                <a:spcPts val="601"/>
              </a:spcAft>
            </a:pPr>
            <a:r>
              <a:rPr lang="pt-PT" sz="1400" spc="-1" dirty="0" smtClean="0">
                <a:latin typeface="Garamond" panose="02020404030301010803" pitchFamily="18" charset="0"/>
              </a:rPr>
              <a:t>- At least one neurite inside</a:t>
            </a:r>
          </a:p>
          <a:p>
            <a:pPr algn="ctr">
              <a:lnSpc>
                <a:spcPct val="107000"/>
              </a:lnSpc>
              <a:spcAft>
                <a:spcPts val="601"/>
              </a:spcAft>
            </a:pPr>
            <a:r>
              <a:rPr lang="pt-PT" sz="1000" spc="-1" dirty="0" smtClean="0">
                <a:latin typeface="Garamond" panose="02020404030301010803" pitchFamily="18" charset="0"/>
              </a:rPr>
              <a:t>and</a:t>
            </a:r>
          </a:p>
          <a:p>
            <a:pPr algn="ctr">
              <a:lnSpc>
                <a:spcPct val="107000"/>
              </a:lnSpc>
              <a:spcAft>
                <a:spcPts val="601"/>
              </a:spcAft>
            </a:pPr>
            <a:r>
              <a:rPr lang="pt-PT" sz="1400" spc="-1" dirty="0" smtClean="0">
                <a:latin typeface="Garamond" panose="02020404030301010803" pitchFamily="18" charset="0"/>
              </a:rPr>
              <a:t>- Large and elongated structure</a:t>
            </a:r>
          </a:p>
          <a:p>
            <a:pPr algn="ctr">
              <a:lnSpc>
                <a:spcPct val="107000"/>
              </a:lnSpc>
              <a:spcAft>
                <a:spcPts val="601"/>
              </a:spcAft>
            </a:pPr>
            <a:r>
              <a:rPr lang="pt-PT" sz="1000" spc="-1" dirty="0" smtClean="0">
                <a:latin typeface="Garamond" panose="02020404030301010803" pitchFamily="18" charset="0"/>
              </a:rPr>
              <a:t>and/or</a:t>
            </a:r>
            <a:endParaRPr lang="pt-PT" sz="1000" b="0" strike="noStrike" spc="-1" dirty="0">
              <a:latin typeface="Garamond" panose="02020404030301010803" pitchFamily="18" charset="0"/>
            </a:endParaRPr>
          </a:p>
          <a:p>
            <a:pPr algn="ctr">
              <a:lnSpc>
                <a:spcPct val="107000"/>
              </a:lnSpc>
              <a:spcAft>
                <a:spcPts val="601"/>
              </a:spcAft>
            </a:pPr>
            <a:r>
              <a:rPr lang="pt-PT" sz="1400" spc="-1" dirty="0" smtClean="0">
                <a:latin typeface="Garamond" panose="02020404030301010803" pitchFamily="18" charset="0"/>
              </a:rPr>
              <a:t>- Contour cells attached to each other</a:t>
            </a:r>
            <a:endParaRPr lang="pt-PT" sz="1400" b="0" strike="noStrike" spc="-1" dirty="0">
              <a:latin typeface="Garamond" panose="02020404030301010803" pitchFamily="18" charset="0"/>
            </a:endParaRPr>
          </a:p>
        </p:txBody>
      </p:sp>
      <p:pic>
        <p:nvPicPr>
          <p:cNvPr id="41" name="Imagen 1"/>
          <p:cNvPicPr/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/>
        </p:blipFill>
        <p:spPr>
          <a:xfrm>
            <a:off x="9014216" y="642917"/>
            <a:ext cx="2539301" cy="2539301"/>
          </a:xfrm>
          <a:prstGeom prst="rect">
            <a:avLst/>
          </a:prstGeom>
          <a:ln>
            <a:noFill/>
          </a:ln>
        </p:spPr>
      </p:pic>
      <p:sp>
        <p:nvSpPr>
          <p:cNvPr id="42" name="CustomShape 9"/>
          <p:cNvSpPr/>
          <p:nvPr/>
        </p:nvSpPr>
        <p:spPr>
          <a:xfrm rot="889676">
            <a:off x="9894570" y="2033547"/>
            <a:ext cx="433838" cy="567965"/>
          </a:xfrm>
          <a:prstGeom prst="ellipse">
            <a:avLst/>
          </a:prstGeom>
          <a:noFill/>
          <a:ln w="19050">
            <a:solidFill>
              <a:srgbClr val="0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CustomShape 1"/>
          <p:cNvSpPr/>
          <p:nvPr/>
        </p:nvSpPr>
        <p:spPr>
          <a:xfrm>
            <a:off x="8610480" y="6356520"/>
            <a:ext cx="2740320" cy="362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</a:pPr>
            <a:fld id="{099F79CD-21E1-486D-B689-BAC4DAD1CB58}" type="slidenum">
              <a:rPr lang="pt-PT" sz="1200" b="0" strike="noStrike" spc="-1">
                <a:solidFill>
                  <a:srgbClr val="8B8B8B"/>
                </a:solidFill>
                <a:latin typeface="Calibri"/>
                <a:ea typeface="DejaVu Sans"/>
              </a:rPr>
              <a:t>10</a:t>
            </a:fld>
            <a:endParaRPr lang="pt-PT" sz="1200" b="0" strike="noStrike" spc="-1">
              <a:latin typeface="Arial"/>
            </a:endParaRPr>
          </a:p>
        </p:txBody>
      </p:sp>
      <p:sp>
        <p:nvSpPr>
          <p:cNvPr id="546" name="CustomShape 2"/>
          <p:cNvSpPr/>
          <p:nvPr/>
        </p:nvSpPr>
        <p:spPr>
          <a:xfrm>
            <a:off x="382680" y="4587840"/>
            <a:ext cx="179640" cy="637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t/>
            </a:r>
            <a:br/>
            <a:endParaRPr lang="pt-PT" sz="1800" b="0" strike="noStrike" spc="-1">
              <a:latin typeface="Arial"/>
            </a:endParaRPr>
          </a:p>
        </p:txBody>
      </p:sp>
      <p:pic>
        <p:nvPicPr>
          <p:cNvPr id="548" name="Imagen 1"/>
          <p:cNvPicPr/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/>
        </p:blipFill>
        <p:spPr>
          <a:xfrm>
            <a:off x="5990040" y="932040"/>
            <a:ext cx="1677600" cy="1677600"/>
          </a:xfrm>
          <a:prstGeom prst="rect">
            <a:avLst/>
          </a:prstGeom>
          <a:ln>
            <a:noFill/>
          </a:ln>
        </p:spPr>
      </p:pic>
      <p:pic>
        <p:nvPicPr>
          <p:cNvPr id="549" name="Imagen 2"/>
          <p:cNvPicPr/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/>
        </p:blipFill>
        <p:spPr>
          <a:xfrm>
            <a:off x="7867080" y="932400"/>
            <a:ext cx="1679400" cy="1679400"/>
          </a:xfrm>
          <a:prstGeom prst="rect">
            <a:avLst/>
          </a:prstGeom>
          <a:ln>
            <a:noFill/>
          </a:ln>
        </p:spPr>
      </p:pic>
      <p:pic>
        <p:nvPicPr>
          <p:cNvPr id="550" name="Imagen 3"/>
          <p:cNvPicPr/>
          <p:nvPr/>
        </p:nvPicPr>
        <p:blipFill>
          <a:blip r:embed="rId5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/>
        </p:blipFill>
        <p:spPr>
          <a:xfrm>
            <a:off x="9866160" y="927720"/>
            <a:ext cx="1682280" cy="1682280"/>
          </a:xfrm>
          <a:prstGeom prst="rect">
            <a:avLst/>
          </a:prstGeom>
          <a:ln>
            <a:noFill/>
          </a:ln>
        </p:spPr>
      </p:pic>
      <p:sp>
        <p:nvSpPr>
          <p:cNvPr id="551" name="CustomShape 4"/>
          <p:cNvSpPr/>
          <p:nvPr/>
        </p:nvSpPr>
        <p:spPr>
          <a:xfrm>
            <a:off x="6317640" y="492480"/>
            <a:ext cx="11962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7000"/>
              </a:lnSpc>
              <a:spcAft>
                <a:spcPts val="601"/>
              </a:spcAft>
            </a:pPr>
            <a:r>
              <a:rPr lang="pt-PT" sz="1200" b="0" strike="noStrike" spc="-1">
                <a:solidFill>
                  <a:srgbClr val="000000"/>
                </a:solidFill>
                <a:latin typeface="Garamond" panose="02020404030301010803" pitchFamily="18" charset="0"/>
                <a:ea typeface="DejaVu Sans"/>
              </a:rPr>
              <a:t>Replicate 1</a:t>
            </a:r>
            <a:endParaRPr lang="pt-PT" sz="1200" b="0" strike="noStrike" spc="-1">
              <a:latin typeface="Garamond" panose="02020404030301010803" pitchFamily="18" charset="0"/>
            </a:endParaRPr>
          </a:p>
        </p:txBody>
      </p:sp>
      <p:sp>
        <p:nvSpPr>
          <p:cNvPr id="552" name="CustomShape 5"/>
          <p:cNvSpPr/>
          <p:nvPr/>
        </p:nvSpPr>
        <p:spPr>
          <a:xfrm>
            <a:off x="8195400" y="489240"/>
            <a:ext cx="11962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7000"/>
              </a:lnSpc>
              <a:spcAft>
                <a:spcPts val="601"/>
              </a:spcAft>
            </a:pPr>
            <a:r>
              <a:rPr lang="pt-PT" sz="1200" b="0" strike="noStrike" spc="-1">
                <a:solidFill>
                  <a:srgbClr val="000000"/>
                </a:solidFill>
                <a:latin typeface="Garamond" panose="02020404030301010803" pitchFamily="18" charset="0"/>
                <a:ea typeface="DejaVu Sans"/>
              </a:rPr>
              <a:t>Replicate 2</a:t>
            </a:r>
            <a:endParaRPr lang="pt-PT" sz="1200" b="0" strike="noStrike" spc="-1">
              <a:latin typeface="Garamond" panose="02020404030301010803" pitchFamily="18" charset="0"/>
            </a:endParaRPr>
          </a:p>
        </p:txBody>
      </p:sp>
      <p:sp>
        <p:nvSpPr>
          <p:cNvPr id="553" name="CustomShape 6"/>
          <p:cNvSpPr/>
          <p:nvPr/>
        </p:nvSpPr>
        <p:spPr>
          <a:xfrm>
            <a:off x="10195920" y="489240"/>
            <a:ext cx="11962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7000"/>
              </a:lnSpc>
              <a:spcAft>
                <a:spcPts val="601"/>
              </a:spcAft>
            </a:pPr>
            <a:r>
              <a:rPr lang="pt-PT" sz="1200" b="0" strike="noStrike" spc="-1">
                <a:solidFill>
                  <a:srgbClr val="000000"/>
                </a:solidFill>
                <a:latin typeface="Garamond" panose="02020404030301010803" pitchFamily="18" charset="0"/>
                <a:ea typeface="DejaVu Sans"/>
              </a:rPr>
              <a:t>Replicate 3</a:t>
            </a:r>
            <a:endParaRPr lang="pt-PT" sz="1200" b="0" strike="noStrike" spc="-1">
              <a:latin typeface="Garamond" panose="02020404030301010803" pitchFamily="18" charset="0"/>
            </a:endParaRPr>
          </a:p>
        </p:txBody>
      </p:sp>
      <p:pic>
        <p:nvPicPr>
          <p:cNvPr id="554" name="Imagen 4"/>
          <p:cNvPicPr/>
          <p:nvPr/>
        </p:nvPicPr>
        <p:blipFill>
          <a:blip r:embed="rId6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/>
        </p:blipFill>
        <p:spPr>
          <a:xfrm>
            <a:off x="5990760" y="2758680"/>
            <a:ext cx="1682280" cy="1682280"/>
          </a:xfrm>
          <a:prstGeom prst="rect">
            <a:avLst/>
          </a:prstGeom>
          <a:ln>
            <a:noFill/>
          </a:ln>
        </p:spPr>
      </p:pic>
      <p:pic>
        <p:nvPicPr>
          <p:cNvPr id="555" name="Imagen 5"/>
          <p:cNvPicPr/>
          <p:nvPr/>
        </p:nvPicPr>
        <p:blipFill>
          <a:blip r:embed="rId7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/>
        </p:blipFill>
        <p:spPr>
          <a:xfrm>
            <a:off x="7864200" y="2754000"/>
            <a:ext cx="1682280" cy="1682280"/>
          </a:xfrm>
          <a:prstGeom prst="rect">
            <a:avLst/>
          </a:prstGeom>
          <a:ln>
            <a:noFill/>
          </a:ln>
        </p:spPr>
      </p:pic>
      <p:pic>
        <p:nvPicPr>
          <p:cNvPr id="556" name="Imagen 6"/>
          <p:cNvPicPr/>
          <p:nvPr/>
        </p:nvPicPr>
        <p:blipFill>
          <a:blip r:embed="rId8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/>
        </p:blipFill>
        <p:spPr>
          <a:xfrm>
            <a:off x="9866160" y="2760840"/>
            <a:ext cx="1682280" cy="1682280"/>
          </a:xfrm>
          <a:prstGeom prst="rect">
            <a:avLst/>
          </a:prstGeom>
          <a:ln>
            <a:noFill/>
          </a:ln>
        </p:spPr>
      </p:pic>
      <p:sp>
        <p:nvSpPr>
          <p:cNvPr id="557" name="CustomShape 7"/>
          <p:cNvSpPr/>
          <p:nvPr/>
        </p:nvSpPr>
        <p:spPr>
          <a:xfrm>
            <a:off x="4257720" y="1581120"/>
            <a:ext cx="1632240" cy="752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7000"/>
              </a:lnSpc>
              <a:spcAft>
                <a:spcPts val="601"/>
              </a:spcAft>
            </a:pPr>
            <a:r>
              <a:rPr lang="pt-PT" sz="1200" b="1" strike="noStrike" spc="-1">
                <a:solidFill>
                  <a:srgbClr val="000000"/>
                </a:solidFill>
                <a:latin typeface="Garamond" panose="02020404030301010803" pitchFamily="18" charset="0"/>
                <a:ea typeface="DejaVu Sans"/>
              </a:rPr>
              <a:t>Low cell-cell repulsion</a:t>
            </a:r>
            <a:endParaRPr lang="pt-PT" sz="1200" b="0" strike="noStrike" spc="-1">
              <a:latin typeface="Garamond" panose="02020404030301010803" pitchFamily="18" charset="0"/>
            </a:endParaRPr>
          </a:p>
          <a:p>
            <a:pPr algn="ctr">
              <a:lnSpc>
                <a:spcPct val="107000"/>
              </a:lnSpc>
              <a:spcAft>
                <a:spcPts val="601"/>
              </a:spcAft>
            </a:pPr>
            <a:r>
              <a:rPr lang="pt-PT" sz="1200" b="1" strike="noStrike" spc="-1">
                <a:solidFill>
                  <a:srgbClr val="000000"/>
                </a:solidFill>
                <a:latin typeface="Garamond" panose="02020404030301010803" pitchFamily="18" charset="0"/>
                <a:ea typeface="DejaVu Sans"/>
              </a:rPr>
              <a:t>(cca=5.0, ccr=15.0)</a:t>
            </a:r>
            <a:endParaRPr lang="pt-PT" sz="1200" b="0" strike="noStrike" spc="-1">
              <a:latin typeface="Garamond" panose="02020404030301010803" pitchFamily="18" charset="0"/>
            </a:endParaRPr>
          </a:p>
        </p:txBody>
      </p:sp>
      <p:sp>
        <p:nvSpPr>
          <p:cNvPr id="558" name="CustomShape 8"/>
          <p:cNvSpPr/>
          <p:nvPr/>
        </p:nvSpPr>
        <p:spPr>
          <a:xfrm>
            <a:off x="4257720" y="3422880"/>
            <a:ext cx="1632240" cy="752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7000"/>
              </a:lnSpc>
              <a:spcAft>
                <a:spcPts val="601"/>
              </a:spcAft>
            </a:pPr>
            <a:r>
              <a:rPr lang="pt-PT" sz="1200" b="1" strike="noStrike" spc="-1" dirty="0">
                <a:solidFill>
                  <a:srgbClr val="000000"/>
                </a:solidFill>
                <a:latin typeface="Garamond" panose="02020404030301010803" pitchFamily="18" charset="0"/>
                <a:ea typeface="DejaVu Sans"/>
              </a:rPr>
              <a:t>Balanced cell-cell adhesion/repulsion</a:t>
            </a:r>
            <a:endParaRPr lang="pt-PT" sz="1200" b="0" strike="noStrike" spc="-1" dirty="0">
              <a:latin typeface="Garamond" panose="02020404030301010803" pitchFamily="18" charset="0"/>
            </a:endParaRPr>
          </a:p>
          <a:p>
            <a:pPr algn="ctr">
              <a:lnSpc>
                <a:spcPct val="107000"/>
              </a:lnSpc>
              <a:spcAft>
                <a:spcPts val="601"/>
              </a:spcAft>
            </a:pPr>
            <a:r>
              <a:rPr lang="pt-PT" sz="1200" b="1" strike="noStrike" spc="-1" dirty="0">
                <a:solidFill>
                  <a:srgbClr val="000000"/>
                </a:solidFill>
                <a:latin typeface="Garamond" panose="02020404030301010803" pitchFamily="18" charset="0"/>
                <a:ea typeface="DejaVu Sans"/>
              </a:rPr>
              <a:t>(cca=5.0, ccr=25.0)</a:t>
            </a:r>
            <a:endParaRPr lang="pt-PT" sz="1200" b="0" strike="noStrike" spc="-1" dirty="0">
              <a:latin typeface="Garamond" panose="02020404030301010803" pitchFamily="18" charset="0"/>
            </a:endParaRPr>
          </a:p>
        </p:txBody>
      </p:sp>
      <p:pic>
        <p:nvPicPr>
          <p:cNvPr id="559" name="Imagen 7"/>
          <p:cNvPicPr/>
          <p:nvPr/>
        </p:nvPicPr>
        <p:blipFill>
          <a:blip r:embed="rId9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/>
        </p:blipFill>
        <p:spPr>
          <a:xfrm>
            <a:off x="5990040" y="4587120"/>
            <a:ext cx="1677600" cy="1677600"/>
          </a:xfrm>
          <a:prstGeom prst="rect">
            <a:avLst/>
          </a:prstGeom>
          <a:ln>
            <a:noFill/>
          </a:ln>
        </p:spPr>
      </p:pic>
      <p:pic>
        <p:nvPicPr>
          <p:cNvPr id="560" name="Imagen 8"/>
          <p:cNvPicPr/>
          <p:nvPr/>
        </p:nvPicPr>
        <p:blipFill>
          <a:blip r:embed="rId10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/>
        </p:blipFill>
        <p:spPr>
          <a:xfrm>
            <a:off x="7864200" y="4578480"/>
            <a:ext cx="1733400" cy="1733400"/>
          </a:xfrm>
          <a:prstGeom prst="rect">
            <a:avLst/>
          </a:prstGeom>
          <a:ln>
            <a:noFill/>
          </a:ln>
        </p:spPr>
      </p:pic>
      <p:pic>
        <p:nvPicPr>
          <p:cNvPr id="561" name="Imagen 9"/>
          <p:cNvPicPr/>
          <p:nvPr/>
        </p:nvPicPr>
        <p:blipFill>
          <a:blip r:embed="rId11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/>
        </p:blipFill>
        <p:spPr>
          <a:xfrm>
            <a:off x="9866160" y="4587120"/>
            <a:ext cx="1724760" cy="1724760"/>
          </a:xfrm>
          <a:prstGeom prst="rect">
            <a:avLst/>
          </a:prstGeom>
          <a:ln>
            <a:noFill/>
          </a:ln>
        </p:spPr>
      </p:pic>
      <p:sp>
        <p:nvSpPr>
          <p:cNvPr id="562" name="CustomShape 9"/>
          <p:cNvSpPr/>
          <p:nvPr/>
        </p:nvSpPr>
        <p:spPr>
          <a:xfrm>
            <a:off x="4257720" y="5084280"/>
            <a:ext cx="1632240" cy="752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7000"/>
              </a:lnSpc>
              <a:spcAft>
                <a:spcPts val="601"/>
              </a:spcAft>
            </a:pPr>
            <a:r>
              <a:rPr lang="pt-PT" sz="1200" b="1" strike="noStrike" spc="-1">
                <a:solidFill>
                  <a:srgbClr val="000000"/>
                </a:solidFill>
                <a:latin typeface="Garamond" panose="02020404030301010803" pitchFamily="18" charset="0"/>
                <a:ea typeface="DejaVu Sans"/>
              </a:rPr>
              <a:t>High cell-cell repulsion</a:t>
            </a:r>
            <a:endParaRPr lang="pt-PT" sz="1200" b="0" strike="noStrike" spc="-1">
              <a:latin typeface="Garamond" panose="02020404030301010803" pitchFamily="18" charset="0"/>
            </a:endParaRPr>
          </a:p>
          <a:p>
            <a:pPr algn="ctr">
              <a:lnSpc>
                <a:spcPct val="107000"/>
              </a:lnSpc>
              <a:spcAft>
                <a:spcPts val="601"/>
              </a:spcAft>
            </a:pPr>
            <a:r>
              <a:rPr lang="pt-PT" sz="1200" b="1" strike="noStrike" spc="-1">
                <a:solidFill>
                  <a:srgbClr val="000000"/>
                </a:solidFill>
                <a:latin typeface="Garamond" panose="02020404030301010803" pitchFamily="18" charset="0"/>
                <a:ea typeface="DejaVu Sans"/>
              </a:rPr>
              <a:t>(cca=5.0, ccr=50.0)</a:t>
            </a:r>
            <a:endParaRPr lang="pt-PT" sz="1200" b="0" strike="noStrike" spc="-1">
              <a:latin typeface="Garamond" panose="02020404030301010803" pitchFamily="18" charset="0"/>
            </a:endParaRPr>
          </a:p>
        </p:txBody>
      </p:sp>
      <p:sp>
        <p:nvSpPr>
          <p:cNvPr id="565" name="CustomShape 12"/>
          <p:cNvSpPr/>
          <p:nvPr/>
        </p:nvSpPr>
        <p:spPr>
          <a:xfrm rot="19891800">
            <a:off x="6995880" y="3644640"/>
            <a:ext cx="356400" cy="207000"/>
          </a:xfrm>
          <a:prstGeom prst="ellipse">
            <a:avLst/>
          </a:prstGeom>
          <a:noFill/>
          <a:ln w="9360">
            <a:solidFill>
              <a:srgbClr val="0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66" name="CustomShape 13"/>
          <p:cNvSpPr/>
          <p:nvPr/>
        </p:nvSpPr>
        <p:spPr>
          <a:xfrm rot="1973400">
            <a:off x="6555600" y="3530520"/>
            <a:ext cx="203760" cy="206280"/>
          </a:xfrm>
          <a:prstGeom prst="ellipse">
            <a:avLst/>
          </a:prstGeom>
          <a:noFill/>
          <a:ln w="936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67" name="CustomShape 14"/>
          <p:cNvSpPr/>
          <p:nvPr/>
        </p:nvSpPr>
        <p:spPr>
          <a:xfrm rot="1973400">
            <a:off x="6591600" y="5654520"/>
            <a:ext cx="203760" cy="206280"/>
          </a:xfrm>
          <a:prstGeom prst="ellipse">
            <a:avLst/>
          </a:prstGeom>
          <a:noFill/>
          <a:ln w="936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68" name="CustomShape 15"/>
          <p:cNvSpPr/>
          <p:nvPr/>
        </p:nvSpPr>
        <p:spPr>
          <a:xfrm rot="1973400">
            <a:off x="6220800" y="5490000"/>
            <a:ext cx="220680" cy="223560"/>
          </a:xfrm>
          <a:prstGeom prst="ellipse">
            <a:avLst/>
          </a:prstGeom>
          <a:noFill/>
          <a:ln w="936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69" name="CustomShape 16"/>
          <p:cNvSpPr/>
          <p:nvPr/>
        </p:nvSpPr>
        <p:spPr>
          <a:xfrm rot="1973400">
            <a:off x="8917920" y="5265000"/>
            <a:ext cx="321120" cy="324360"/>
          </a:xfrm>
          <a:prstGeom prst="ellipse">
            <a:avLst/>
          </a:prstGeom>
          <a:noFill/>
          <a:ln w="936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70" name="CustomShape 17"/>
          <p:cNvSpPr/>
          <p:nvPr/>
        </p:nvSpPr>
        <p:spPr>
          <a:xfrm rot="1973400">
            <a:off x="8831880" y="5614560"/>
            <a:ext cx="257400" cy="277560"/>
          </a:xfrm>
          <a:prstGeom prst="ellipse">
            <a:avLst/>
          </a:prstGeom>
          <a:noFill/>
          <a:ln w="936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71" name="CustomShape 18"/>
          <p:cNvSpPr/>
          <p:nvPr/>
        </p:nvSpPr>
        <p:spPr>
          <a:xfrm rot="1973400">
            <a:off x="8380800" y="5072040"/>
            <a:ext cx="230760" cy="248760"/>
          </a:xfrm>
          <a:prstGeom prst="ellipse">
            <a:avLst/>
          </a:prstGeom>
          <a:noFill/>
          <a:ln w="936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72" name="CustomShape 19"/>
          <p:cNvSpPr/>
          <p:nvPr/>
        </p:nvSpPr>
        <p:spPr>
          <a:xfrm rot="1973400">
            <a:off x="10130400" y="4907880"/>
            <a:ext cx="259560" cy="262440"/>
          </a:xfrm>
          <a:prstGeom prst="ellipse">
            <a:avLst/>
          </a:prstGeom>
          <a:noFill/>
          <a:ln w="936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73" name="CustomShape 20"/>
          <p:cNvSpPr/>
          <p:nvPr/>
        </p:nvSpPr>
        <p:spPr>
          <a:xfrm rot="1973400">
            <a:off x="8469360" y="5355000"/>
            <a:ext cx="261720" cy="245520"/>
          </a:xfrm>
          <a:prstGeom prst="ellipse">
            <a:avLst/>
          </a:prstGeom>
          <a:noFill/>
          <a:ln w="936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74" name="CustomShape 21"/>
          <p:cNvSpPr/>
          <p:nvPr/>
        </p:nvSpPr>
        <p:spPr>
          <a:xfrm rot="1973400">
            <a:off x="10562400" y="4943880"/>
            <a:ext cx="259560" cy="262440"/>
          </a:xfrm>
          <a:prstGeom prst="ellipse">
            <a:avLst/>
          </a:prstGeom>
          <a:noFill/>
          <a:ln w="936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75" name="CustomShape 22"/>
          <p:cNvSpPr/>
          <p:nvPr/>
        </p:nvSpPr>
        <p:spPr>
          <a:xfrm rot="1973400">
            <a:off x="10336320" y="4922280"/>
            <a:ext cx="219240" cy="221400"/>
          </a:xfrm>
          <a:prstGeom prst="ellipse">
            <a:avLst/>
          </a:prstGeom>
          <a:noFill/>
          <a:ln w="936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76" name="CustomShape 23"/>
          <p:cNvSpPr/>
          <p:nvPr/>
        </p:nvSpPr>
        <p:spPr>
          <a:xfrm rot="1973400">
            <a:off x="10638720" y="5362560"/>
            <a:ext cx="257400" cy="277560"/>
          </a:xfrm>
          <a:prstGeom prst="ellipse">
            <a:avLst/>
          </a:prstGeom>
          <a:noFill/>
          <a:ln w="936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77" name="CustomShape 24"/>
          <p:cNvSpPr/>
          <p:nvPr/>
        </p:nvSpPr>
        <p:spPr>
          <a:xfrm rot="1973400">
            <a:off x="8587800" y="3303000"/>
            <a:ext cx="322920" cy="302760"/>
          </a:xfrm>
          <a:prstGeom prst="ellipse">
            <a:avLst/>
          </a:prstGeom>
          <a:noFill/>
          <a:ln w="936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78" name="CustomShape 25"/>
          <p:cNvSpPr/>
          <p:nvPr/>
        </p:nvSpPr>
        <p:spPr>
          <a:xfrm rot="1973400">
            <a:off x="10638360" y="5362200"/>
            <a:ext cx="257400" cy="277560"/>
          </a:xfrm>
          <a:prstGeom prst="ellipse">
            <a:avLst/>
          </a:prstGeom>
          <a:noFill/>
          <a:ln w="936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79" name="CustomShape 26"/>
          <p:cNvSpPr/>
          <p:nvPr/>
        </p:nvSpPr>
        <p:spPr>
          <a:xfrm rot="1973400">
            <a:off x="10670040" y="3467880"/>
            <a:ext cx="259560" cy="262440"/>
          </a:xfrm>
          <a:prstGeom prst="ellipse">
            <a:avLst/>
          </a:prstGeom>
          <a:noFill/>
          <a:ln w="936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80" name="CustomShape 27"/>
          <p:cNvSpPr/>
          <p:nvPr/>
        </p:nvSpPr>
        <p:spPr>
          <a:xfrm rot="1973400">
            <a:off x="10874160" y="3295080"/>
            <a:ext cx="219600" cy="205560"/>
          </a:xfrm>
          <a:prstGeom prst="ellipse">
            <a:avLst/>
          </a:prstGeom>
          <a:noFill/>
          <a:ln w="936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81" name="CustomShape 28"/>
          <p:cNvSpPr/>
          <p:nvPr/>
        </p:nvSpPr>
        <p:spPr>
          <a:xfrm rot="19891800">
            <a:off x="10130400" y="3654360"/>
            <a:ext cx="315000" cy="207000"/>
          </a:xfrm>
          <a:prstGeom prst="ellipse">
            <a:avLst/>
          </a:prstGeom>
          <a:noFill/>
          <a:ln w="9360">
            <a:solidFill>
              <a:srgbClr val="0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82" name="CustomShape 29"/>
          <p:cNvSpPr/>
          <p:nvPr/>
        </p:nvSpPr>
        <p:spPr>
          <a:xfrm rot="1973400">
            <a:off x="8832240" y="3142080"/>
            <a:ext cx="321120" cy="324360"/>
          </a:xfrm>
          <a:prstGeom prst="ellipse">
            <a:avLst/>
          </a:prstGeom>
          <a:noFill/>
          <a:ln w="936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83" name="CustomShape 30"/>
          <p:cNvSpPr/>
          <p:nvPr/>
        </p:nvSpPr>
        <p:spPr>
          <a:xfrm rot="18332400">
            <a:off x="8727480" y="3659760"/>
            <a:ext cx="326520" cy="207000"/>
          </a:xfrm>
          <a:prstGeom prst="ellipse">
            <a:avLst/>
          </a:prstGeom>
          <a:noFill/>
          <a:ln w="9360">
            <a:solidFill>
              <a:srgbClr val="0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84" name="CustomShape 31"/>
          <p:cNvSpPr/>
          <p:nvPr/>
        </p:nvSpPr>
        <p:spPr>
          <a:xfrm rot="1973400">
            <a:off x="8060400" y="3579480"/>
            <a:ext cx="251280" cy="235800"/>
          </a:xfrm>
          <a:prstGeom prst="ellipse">
            <a:avLst/>
          </a:prstGeom>
          <a:noFill/>
          <a:ln w="936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85" name="CustomShape 32"/>
          <p:cNvSpPr/>
          <p:nvPr/>
        </p:nvSpPr>
        <p:spPr>
          <a:xfrm rot="1973400">
            <a:off x="6517440" y="3310560"/>
            <a:ext cx="214560" cy="201600"/>
          </a:xfrm>
          <a:prstGeom prst="ellipse">
            <a:avLst/>
          </a:prstGeom>
          <a:noFill/>
          <a:ln w="936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86" name="CustomShape 33"/>
          <p:cNvSpPr/>
          <p:nvPr/>
        </p:nvSpPr>
        <p:spPr>
          <a:xfrm rot="1973400">
            <a:off x="8344800" y="1345320"/>
            <a:ext cx="251280" cy="235800"/>
          </a:xfrm>
          <a:prstGeom prst="ellipse">
            <a:avLst/>
          </a:prstGeom>
          <a:noFill/>
          <a:ln w="936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87" name="CustomShape 34"/>
          <p:cNvSpPr/>
          <p:nvPr/>
        </p:nvSpPr>
        <p:spPr>
          <a:xfrm rot="1973400">
            <a:off x="8792280" y="1724400"/>
            <a:ext cx="230760" cy="248760"/>
          </a:xfrm>
          <a:prstGeom prst="ellipse">
            <a:avLst/>
          </a:prstGeom>
          <a:noFill/>
          <a:ln w="936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88" name="CustomShape 35"/>
          <p:cNvSpPr/>
          <p:nvPr/>
        </p:nvSpPr>
        <p:spPr>
          <a:xfrm rot="1018800">
            <a:off x="8565480" y="1725840"/>
            <a:ext cx="303480" cy="207000"/>
          </a:xfrm>
          <a:prstGeom prst="ellipse">
            <a:avLst/>
          </a:prstGeom>
          <a:noFill/>
          <a:ln w="9360">
            <a:solidFill>
              <a:srgbClr val="0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89" name="CustomShape 36"/>
          <p:cNvSpPr/>
          <p:nvPr/>
        </p:nvSpPr>
        <p:spPr>
          <a:xfrm rot="2613000">
            <a:off x="8348760" y="1589040"/>
            <a:ext cx="303480" cy="207000"/>
          </a:xfrm>
          <a:prstGeom prst="ellipse">
            <a:avLst/>
          </a:prstGeom>
          <a:noFill/>
          <a:ln w="9360">
            <a:solidFill>
              <a:srgbClr val="0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90" name="CustomShape 37"/>
          <p:cNvSpPr/>
          <p:nvPr/>
        </p:nvSpPr>
        <p:spPr>
          <a:xfrm rot="2112000">
            <a:off x="10872360" y="1200600"/>
            <a:ext cx="444240" cy="253800"/>
          </a:xfrm>
          <a:prstGeom prst="ellipse">
            <a:avLst/>
          </a:prstGeom>
          <a:noFill/>
          <a:ln w="9360">
            <a:solidFill>
              <a:srgbClr val="0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91" name="CustomShape 38"/>
          <p:cNvSpPr/>
          <p:nvPr/>
        </p:nvSpPr>
        <p:spPr>
          <a:xfrm rot="2613000">
            <a:off x="10469160" y="1948680"/>
            <a:ext cx="303480" cy="207000"/>
          </a:xfrm>
          <a:prstGeom prst="ellipse">
            <a:avLst/>
          </a:prstGeom>
          <a:noFill/>
          <a:ln w="9360">
            <a:solidFill>
              <a:srgbClr val="0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92" name="CustomShape 39"/>
          <p:cNvSpPr/>
          <p:nvPr/>
        </p:nvSpPr>
        <p:spPr>
          <a:xfrm rot="1973400">
            <a:off x="10975320" y="1874880"/>
            <a:ext cx="207360" cy="209520"/>
          </a:xfrm>
          <a:prstGeom prst="ellipse">
            <a:avLst/>
          </a:prstGeom>
          <a:noFill/>
          <a:ln w="936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93" name="CustomShape 40"/>
          <p:cNvSpPr/>
          <p:nvPr/>
        </p:nvSpPr>
        <p:spPr>
          <a:xfrm rot="1973400">
            <a:off x="10726560" y="1433880"/>
            <a:ext cx="283680" cy="266040"/>
          </a:xfrm>
          <a:prstGeom prst="ellipse">
            <a:avLst/>
          </a:prstGeom>
          <a:noFill/>
          <a:ln w="936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94" name="CustomShape 41"/>
          <p:cNvSpPr/>
          <p:nvPr/>
        </p:nvSpPr>
        <p:spPr>
          <a:xfrm rot="1973400">
            <a:off x="6256800" y="1946880"/>
            <a:ext cx="251280" cy="235800"/>
          </a:xfrm>
          <a:prstGeom prst="ellipse">
            <a:avLst/>
          </a:prstGeom>
          <a:noFill/>
          <a:ln w="936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95" name="CustomShape 42"/>
          <p:cNvSpPr/>
          <p:nvPr/>
        </p:nvSpPr>
        <p:spPr>
          <a:xfrm rot="2613000">
            <a:off x="6897240" y="1428120"/>
            <a:ext cx="286560" cy="176400"/>
          </a:xfrm>
          <a:prstGeom prst="ellipse">
            <a:avLst/>
          </a:prstGeom>
          <a:noFill/>
          <a:ln w="9360">
            <a:solidFill>
              <a:srgbClr val="0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96" name="CustomShape 43"/>
          <p:cNvSpPr/>
          <p:nvPr/>
        </p:nvSpPr>
        <p:spPr>
          <a:xfrm rot="1973400">
            <a:off x="6555960" y="1263240"/>
            <a:ext cx="207360" cy="209520"/>
          </a:xfrm>
          <a:prstGeom prst="ellipse">
            <a:avLst/>
          </a:prstGeom>
          <a:noFill/>
          <a:ln w="936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97" name="CustomShape 44"/>
          <p:cNvSpPr/>
          <p:nvPr/>
        </p:nvSpPr>
        <p:spPr>
          <a:xfrm rot="20710200">
            <a:off x="6285240" y="1764360"/>
            <a:ext cx="286560" cy="176400"/>
          </a:xfrm>
          <a:prstGeom prst="ellipse">
            <a:avLst/>
          </a:prstGeom>
          <a:noFill/>
          <a:ln w="9360">
            <a:solidFill>
              <a:srgbClr val="0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5" name="CustomShape 4"/>
          <p:cNvSpPr/>
          <p:nvPr/>
        </p:nvSpPr>
        <p:spPr>
          <a:xfrm>
            <a:off x="517688" y="734960"/>
            <a:ext cx="3401741" cy="1105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>
              <a:lnSpc>
                <a:spcPct val="90000"/>
              </a:lnSpc>
              <a:spcAft>
                <a:spcPts val="601"/>
              </a:spcAft>
            </a:pPr>
            <a:r>
              <a:rPr lang="es-ES" sz="1800" b="1" strike="noStrike" spc="-1" dirty="0" err="1">
                <a:solidFill>
                  <a:srgbClr val="000000"/>
                </a:solidFill>
                <a:latin typeface="Garamond" panose="02020404030301010803" pitchFamily="18" charset="0"/>
                <a:ea typeface="DejaVu Sans"/>
              </a:rPr>
              <a:t>Rosette</a:t>
            </a:r>
            <a:r>
              <a:rPr lang="es-ES" sz="1800" b="1" strike="noStrike" spc="-1" dirty="0">
                <a:solidFill>
                  <a:srgbClr val="000000"/>
                </a:solidFill>
                <a:latin typeface="Garamond" panose="02020404030301010803" pitchFamily="18" charset="0"/>
                <a:ea typeface="DejaVu Sans"/>
              </a:rPr>
              <a:t> </a:t>
            </a:r>
            <a:r>
              <a:rPr lang="es-ES" sz="1800" b="1" strike="noStrike" spc="-1" dirty="0" err="1">
                <a:solidFill>
                  <a:srgbClr val="000000"/>
                </a:solidFill>
                <a:latin typeface="Garamond" panose="02020404030301010803" pitchFamily="18" charset="0"/>
                <a:ea typeface="DejaVu Sans"/>
              </a:rPr>
              <a:t>formation</a:t>
            </a:r>
            <a:endParaRPr lang="pt-PT" sz="1800" b="0" strike="noStrike" spc="-1" dirty="0">
              <a:latin typeface="Garamond" panose="02020404030301010803" pitchFamily="18" charset="0"/>
            </a:endParaRPr>
          </a:p>
          <a:p>
            <a:pPr>
              <a:lnSpc>
                <a:spcPct val="90000"/>
              </a:lnSpc>
              <a:spcAft>
                <a:spcPts val="601"/>
              </a:spcAft>
            </a:pPr>
            <a:r>
              <a:rPr lang="en-US" sz="1500" b="1" strike="noStrike" spc="-1" dirty="0" smtClean="0">
                <a:solidFill>
                  <a:srgbClr val="000000"/>
                </a:solidFill>
                <a:latin typeface="Garamond" panose="02020404030301010803" pitchFamily="18" charset="0"/>
                <a:ea typeface="DejaVu Sans"/>
              </a:rPr>
              <a:t>Cell mechanics </a:t>
            </a:r>
            <a:r>
              <a:rPr lang="en-US" sz="1500" b="1" spc="-1" dirty="0" smtClean="0">
                <a:solidFill>
                  <a:srgbClr val="000000"/>
                </a:solidFill>
                <a:latin typeface="Garamond" panose="02020404030301010803" pitchFamily="18" charset="0"/>
                <a:ea typeface="DejaVu Sans"/>
              </a:rPr>
              <a:t>parameter sweep</a:t>
            </a:r>
            <a:endParaRPr lang="pt-PT" sz="1500" b="0" strike="noStrike" spc="-1" dirty="0">
              <a:latin typeface="Garamond" panose="02020404030301010803" pitchFamily="18" charset="0"/>
            </a:endParaRPr>
          </a:p>
        </p:txBody>
      </p:sp>
      <p:sp>
        <p:nvSpPr>
          <p:cNvPr id="56" name="CustomShape 5"/>
          <p:cNvSpPr/>
          <p:nvPr/>
        </p:nvSpPr>
        <p:spPr>
          <a:xfrm>
            <a:off x="481672" y="1858896"/>
            <a:ext cx="3644640" cy="401086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285840" indent="-285480" algn="just">
              <a:lnSpc>
                <a:spcPct val="107000"/>
              </a:lnSpc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lang="pt-PT" sz="1400" b="1" strike="noStrike" spc="-1" dirty="0" smtClean="0">
                <a:solidFill>
                  <a:srgbClr val="000000"/>
                </a:solidFill>
                <a:latin typeface="Garamond" panose="02020404030301010803" pitchFamily="18" charset="0"/>
                <a:ea typeface="DejaVu Sans"/>
              </a:rPr>
              <a:t>Neurite-neurite interactions: </a:t>
            </a:r>
          </a:p>
          <a:p>
            <a:pPr marL="743040" lvl="1" indent="-285480" algn="just">
              <a:lnSpc>
                <a:spcPct val="107000"/>
              </a:lnSpc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lang="pt-PT" sz="1400" spc="-1" dirty="0" smtClean="0">
                <a:solidFill>
                  <a:srgbClr val="000000"/>
                </a:solidFill>
                <a:latin typeface="Garamond" panose="02020404030301010803" pitchFamily="18" charset="0"/>
              </a:rPr>
              <a:t>High repulsion</a:t>
            </a:r>
          </a:p>
          <a:p>
            <a:pPr marL="743040" lvl="1" indent="-285480" algn="just">
              <a:lnSpc>
                <a:spcPct val="107000"/>
              </a:lnSpc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lang="pt-PT" sz="1400" spc="-1" dirty="0" smtClean="0">
                <a:solidFill>
                  <a:srgbClr val="000000"/>
                </a:solidFill>
                <a:latin typeface="Garamond" panose="02020404030301010803" pitchFamily="18" charset="0"/>
              </a:rPr>
              <a:t>Adhesion coefficient: 5.0</a:t>
            </a:r>
          </a:p>
          <a:p>
            <a:pPr marL="743040" lvl="1" indent="-285480" algn="just">
              <a:lnSpc>
                <a:spcPct val="107000"/>
              </a:lnSpc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lang="pt-PT" sz="1400" spc="-1" dirty="0" smtClean="0">
                <a:solidFill>
                  <a:srgbClr val="000000"/>
                </a:solidFill>
                <a:latin typeface="Garamond" panose="02020404030301010803" pitchFamily="18" charset="0"/>
              </a:rPr>
              <a:t>Repulsion coefficient: 50.0</a:t>
            </a:r>
          </a:p>
          <a:p>
            <a:pPr marL="743040" lvl="1" indent="-285480" algn="just">
              <a:lnSpc>
                <a:spcPct val="107000"/>
              </a:lnSpc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endParaRPr lang="pt-PT" sz="1400" strike="noStrike" spc="-1" dirty="0">
              <a:latin typeface="Garamond" panose="02020404030301010803" pitchFamily="18" charset="0"/>
            </a:endParaRPr>
          </a:p>
          <a:p>
            <a:pPr marL="285840" indent="-285480" algn="just">
              <a:lnSpc>
                <a:spcPct val="107000"/>
              </a:lnSpc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lang="pt-PT" sz="1400" b="1" strike="noStrike" spc="-1" dirty="0">
                <a:solidFill>
                  <a:srgbClr val="000000"/>
                </a:solidFill>
                <a:latin typeface="Garamond" panose="02020404030301010803" pitchFamily="18" charset="0"/>
                <a:ea typeface="DejaVu Sans"/>
              </a:rPr>
              <a:t>Neurite-cell </a:t>
            </a:r>
            <a:r>
              <a:rPr lang="pt-PT" sz="1400" b="1" spc="-1" dirty="0" smtClean="0">
                <a:solidFill>
                  <a:srgbClr val="000000"/>
                </a:solidFill>
                <a:latin typeface="Garamond" panose="02020404030301010803" pitchFamily="18" charset="0"/>
                <a:ea typeface="DejaVu Sans"/>
              </a:rPr>
              <a:t>interactions:</a:t>
            </a:r>
            <a:endParaRPr lang="pt-PT" sz="1400" b="1" strike="noStrike" spc="-1" dirty="0" smtClean="0">
              <a:solidFill>
                <a:srgbClr val="000000"/>
              </a:solidFill>
              <a:latin typeface="Garamond" panose="02020404030301010803" pitchFamily="18" charset="0"/>
              <a:ea typeface="DejaVu Sans"/>
            </a:endParaRPr>
          </a:p>
          <a:p>
            <a:pPr marL="743040" lvl="1" indent="-285480" algn="just">
              <a:lnSpc>
                <a:spcPct val="107000"/>
              </a:lnSpc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lang="pt-PT" sz="1400" spc="-1" dirty="0" smtClean="0">
                <a:solidFill>
                  <a:srgbClr val="000000"/>
                </a:solidFill>
                <a:latin typeface="Garamond" panose="02020404030301010803" pitchFamily="18" charset="0"/>
              </a:rPr>
              <a:t>High repulsion</a:t>
            </a:r>
          </a:p>
          <a:p>
            <a:pPr marL="743040" lvl="1" indent="-285480" algn="just">
              <a:lnSpc>
                <a:spcPct val="107000"/>
              </a:lnSpc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lang="pt-PT" sz="1400" spc="-1" dirty="0" smtClean="0">
                <a:solidFill>
                  <a:srgbClr val="000000"/>
                </a:solidFill>
                <a:latin typeface="Garamond" panose="02020404030301010803" pitchFamily="18" charset="0"/>
              </a:rPr>
              <a:t>Adhesion coefficient: 5.0</a:t>
            </a:r>
          </a:p>
          <a:p>
            <a:pPr marL="743040" lvl="1" indent="-285480" algn="just">
              <a:lnSpc>
                <a:spcPct val="107000"/>
              </a:lnSpc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lang="pt-PT" sz="1400" spc="-1" dirty="0" smtClean="0">
                <a:solidFill>
                  <a:srgbClr val="000000"/>
                </a:solidFill>
                <a:latin typeface="Garamond" panose="02020404030301010803" pitchFamily="18" charset="0"/>
              </a:rPr>
              <a:t>Repulsion coefficient: 50.0</a:t>
            </a:r>
          </a:p>
          <a:p>
            <a:pPr marL="360" algn="just">
              <a:lnSpc>
                <a:spcPct val="107000"/>
              </a:lnSpc>
              <a:spcAft>
                <a:spcPts val="601"/>
              </a:spcAft>
              <a:buClr>
                <a:srgbClr val="000000"/>
              </a:buClr>
            </a:pPr>
            <a:endParaRPr lang="pt-PT" sz="1400" b="0" strike="noStrike" spc="-1" dirty="0">
              <a:latin typeface="Garamond" panose="02020404030301010803" pitchFamily="18" charset="0"/>
            </a:endParaRPr>
          </a:p>
          <a:p>
            <a:pPr marL="285840" indent="-285480" algn="just">
              <a:lnSpc>
                <a:spcPct val="107000"/>
              </a:lnSpc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lang="pt-PT" sz="1400" b="1" strike="noStrike" spc="-1" dirty="0">
                <a:solidFill>
                  <a:srgbClr val="000000"/>
                </a:solidFill>
                <a:latin typeface="Garamond" panose="02020404030301010803" pitchFamily="18" charset="0"/>
                <a:ea typeface="DejaVu Sans"/>
              </a:rPr>
              <a:t>Cell-cell </a:t>
            </a:r>
            <a:r>
              <a:rPr lang="pt-PT" sz="1400" b="1" spc="-1" dirty="0" smtClean="0">
                <a:solidFill>
                  <a:srgbClr val="000000"/>
                </a:solidFill>
                <a:latin typeface="Garamond" panose="02020404030301010803" pitchFamily="18" charset="0"/>
                <a:ea typeface="DejaVu Sans"/>
              </a:rPr>
              <a:t>interactions:</a:t>
            </a:r>
          </a:p>
          <a:p>
            <a:pPr marL="743040" lvl="1" indent="-285480" algn="just">
              <a:lnSpc>
                <a:spcPct val="107000"/>
              </a:lnSpc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lang="pt-PT" sz="1400" spc="-1" dirty="0" smtClean="0">
                <a:solidFill>
                  <a:srgbClr val="000000"/>
                </a:solidFill>
                <a:latin typeface="Garamond" panose="02020404030301010803" pitchFamily="18" charset="0"/>
                <a:ea typeface="DejaVu Sans"/>
              </a:rPr>
              <a:t>Variable</a:t>
            </a:r>
            <a:endParaRPr lang="pt-PT" sz="1400" strike="noStrike" spc="-1" dirty="0" smtClean="0">
              <a:solidFill>
                <a:srgbClr val="000000"/>
              </a:solidFill>
              <a:latin typeface="Garamond" panose="02020404030301010803" pitchFamily="18" charset="0"/>
              <a:ea typeface="DejaVu Sans"/>
            </a:endParaRPr>
          </a:p>
          <a:p>
            <a:pPr marL="743040" lvl="1" indent="-285480" algn="just">
              <a:lnSpc>
                <a:spcPct val="107000"/>
              </a:lnSpc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lang="pt-PT" sz="1400" spc="-1" dirty="0" smtClean="0">
                <a:solidFill>
                  <a:srgbClr val="000000"/>
                </a:solidFill>
                <a:latin typeface="Garamond" panose="02020404030301010803" pitchFamily="18" charset="0"/>
              </a:rPr>
              <a:t>See row label for each case</a:t>
            </a:r>
            <a:endParaRPr lang="pt-PT" sz="1400" strike="noStrike" spc="-1" dirty="0">
              <a:latin typeface="Garamond" panose="02020404030301010803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CustomShape 1"/>
          <p:cNvSpPr/>
          <p:nvPr/>
        </p:nvSpPr>
        <p:spPr>
          <a:xfrm>
            <a:off x="8610480" y="6356520"/>
            <a:ext cx="2740320" cy="362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</a:pPr>
            <a:fld id="{1A9FE408-C2EE-474C-B370-EB919DF521EC}" type="slidenum">
              <a:rPr lang="pt-PT" sz="1200" b="0" strike="noStrike" spc="-1">
                <a:solidFill>
                  <a:srgbClr val="8B8B8B"/>
                </a:solidFill>
                <a:latin typeface="Calibri"/>
                <a:ea typeface="DejaVu Sans"/>
              </a:rPr>
              <a:t>2</a:t>
            </a:fld>
            <a:endParaRPr lang="pt-PT" sz="1200" b="0" strike="noStrike" spc="-1">
              <a:latin typeface="Arial"/>
            </a:endParaRPr>
          </a:p>
        </p:txBody>
      </p:sp>
      <p:sp>
        <p:nvSpPr>
          <p:cNvPr id="69" name="CustomShape 2"/>
          <p:cNvSpPr/>
          <p:nvPr/>
        </p:nvSpPr>
        <p:spPr>
          <a:xfrm>
            <a:off x="382680" y="4587840"/>
            <a:ext cx="179640" cy="637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t/>
            </a:r>
            <a:br/>
            <a:endParaRPr lang="pt-PT" sz="1800" b="0" strike="noStrike" spc="-1">
              <a:latin typeface="Arial"/>
            </a:endParaRPr>
          </a:p>
        </p:txBody>
      </p:sp>
      <p:sp>
        <p:nvSpPr>
          <p:cNvPr id="71" name="CustomShape 4"/>
          <p:cNvSpPr/>
          <p:nvPr/>
        </p:nvSpPr>
        <p:spPr>
          <a:xfrm>
            <a:off x="517688" y="734960"/>
            <a:ext cx="3401741" cy="1105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>
              <a:lnSpc>
                <a:spcPct val="90000"/>
              </a:lnSpc>
              <a:spcAft>
                <a:spcPts val="601"/>
              </a:spcAft>
            </a:pPr>
            <a:r>
              <a:rPr lang="es-ES" sz="1800" b="1" strike="noStrike" spc="-1" dirty="0" err="1">
                <a:solidFill>
                  <a:srgbClr val="000000"/>
                </a:solidFill>
                <a:latin typeface="Garamond" panose="02020404030301010803" pitchFamily="18" charset="0"/>
                <a:ea typeface="DejaVu Sans"/>
              </a:rPr>
              <a:t>Rosette</a:t>
            </a:r>
            <a:r>
              <a:rPr lang="es-ES" sz="1800" b="1" strike="noStrike" spc="-1" dirty="0">
                <a:solidFill>
                  <a:srgbClr val="000000"/>
                </a:solidFill>
                <a:latin typeface="Garamond" panose="02020404030301010803" pitchFamily="18" charset="0"/>
                <a:ea typeface="DejaVu Sans"/>
              </a:rPr>
              <a:t> </a:t>
            </a:r>
            <a:r>
              <a:rPr lang="es-ES" sz="1800" b="1" strike="noStrike" spc="-1" dirty="0" err="1">
                <a:solidFill>
                  <a:srgbClr val="000000"/>
                </a:solidFill>
                <a:latin typeface="Garamond" panose="02020404030301010803" pitchFamily="18" charset="0"/>
                <a:ea typeface="DejaVu Sans"/>
              </a:rPr>
              <a:t>formation</a:t>
            </a:r>
            <a:endParaRPr lang="pt-PT" sz="1800" b="0" strike="noStrike" spc="-1" dirty="0">
              <a:latin typeface="Garamond" panose="02020404030301010803" pitchFamily="18" charset="0"/>
            </a:endParaRPr>
          </a:p>
          <a:p>
            <a:pPr>
              <a:lnSpc>
                <a:spcPct val="90000"/>
              </a:lnSpc>
              <a:spcAft>
                <a:spcPts val="601"/>
              </a:spcAft>
            </a:pPr>
            <a:r>
              <a:rPr lang="en-US" sz="1500" b="1" strike="noStrike" spc="-1" dirty="0" smtClean="0">
                <a:solidFill>
                  <a:srgbClr val="000000"/>
                </a:solidFill>
                <a:latin typeface="Garamond" panose="02020404030301010803" pitchFamily="18" charset="0"/>
                <a:ea typeface="DejaVu Sans"/>
              </a:rPr>
              <a:t>Cell mechanics </a:t>
            </a:r>
            <a:r>
              <a:rPr lang="en-US" sz="1500" b="1" spc="-1" dirty="0" smtClean="0">
                <a:solidFill>
                  <a:srgbClr val="000000"/>
                </a:solidFill>
                <a:latin typeface="Garamond" panose="02020404030301010803" pitchFamily="18" charset="0"/>
                <a:ea typeface="DejaVu Sans"/>
              </a:rPr>
              <a:t>parameter sweep</a:t>
            </a:r>
            <a:endParaRPr lang="pt-PT" sz="1500" b="0" strike="noStrike" spc="-1" dirty="0">
              <a:latin typeface="Garamond" panose="02020404030301010803" pitchFamily="18" charset="0"/>
            </a:endParaRPr>
          </a:p>
        </p:txBody>
      </p:sp>
      <p:sp>
        <p:nvSpPr>
          <p:cNvPr id="72" name="CustomShape 5"/>
          <p:cNvSpPr/>
          <p:nvPr/>
        </p:nvSpPr>
        <p:spPr>
          <a:xfrm>
            <a:off x="481672" y="1858896"/>
            <a:ext cx="3644640" cy="401086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285840" indent="-285480" algn="just">
              <a:lnSpc>
                <a:spcPct val="107000"/>
              </a:lnSpc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lang="pt-PT" sz="1400" b="1" strike="noStrike" spc="-1" dirty="0" smtClean="0">
                <a:solidFill>
                  <a:srgbClr val="000000"/>
                </a:solidFill>
                <a:latin typeface="Garamond" panose="02020404030301010803" pitchFamily="18" charset="0"/>
                <a:ea typeface="DejaVu Sans"/>
              </a:rPr>
              <a:t>Neurite-neurite interactions: </a:t>
            </a:r>
          </a:p>
          <a:p>
            <a:pPr marL="743040" lvl="1" indent="-285480" algn="just">
              <a:lnSpc>
                <a:spcPct val="107000"/>
              </a:lnSpc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lang="pt-PT" sz="1400" spc="-1" dirty="0" smtClean="0">
                <a:solidFill>
                  <a:srgbClr val="000000"/>
                </a:solidFill>
                <a:latin typeface="Garamond" panose="02020404030301010803" pitchFamily="18" charset="0"/>
              </a:rPr>
              <a:t>Low repulsion</a:t>
            </a:r>
          </a:p>
          <a:p>
            <a:pPr marL="743040" lvl="1" indent="-285480" algn="just">
              <a:lnSpc>
                <a:spcPct val="107000"/>
              </a:lnSpc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lang="pt-PT" sz="1400" spc="-1" dirty="0" smtClean="0">
                <a:solidFill>
                  <a:srgbClr val="000000"/>
                </a:solidFill>
                <a:latin typeface="Garamond" panose="02020404030301010803" pitchFamily="18" charset="0"/>
              </a:rPr>
              <a:t>Adhesion coefficient: 5.0</a:t>
            </a:r>
          </a:p>
          <a:p>
            <a:pPr marL="743040" lvl="1" indent="-285480" algn="just">
              <a:lnSpc>
                <a:spcPct val="107000"/>
              </a:lnSpc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lang="pt-PT" sz="1400" spc="-1" dirty="0" smtClean="0">
                <a:solidFill>
                  <a:srgbClr val="000000"/>
                </a:solidFill>
                <a:latin typeface="Garamond" panose="02020404030301010803" pitchFamily="18" charset="0"/>
              </a:rPr>
              <a:t>Repulsion coefficient: 15.0</a:t>
            </a:r>
          </a:p>
          <a:p>
            <a:pPr marL="743040" lvl="1" indent="-285480" algn="just">
              <a:lnSpc>
                <a:spcPct val="107000"/>
              </a:lnSpc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endParaRPr lang="pt-PT" sz="1400" strike="noStrike" spc="-1" dirty="0">
              <a:latin typeface="Garamond" panose="02020404030301010803" pitchFamily="18" charset="0"/>
            </a:endParaRPr>
          </a:p>
          <a:p>
            <a:pPr marL="285840" indent="-285480" algn="just">
              <a:lnSpc>
                <a:spcPct val="107000"/>
              </a:lnSpc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lang="pt-PT" sz="1400" b="1" strike="noStrike" spc="-1" dirty="0">
                <a:solidFill>
                  <a:srgbClr val="000000"/>
                </a:solidFill>
                <a:latin typeface="Garamond" panose="02020404030301010803" pitchFamily="18" charset="0"/>
                <a:ea typeface="DejaVu Sans"/>
              </a:rPr>
              <a:t>Neurite-cell </a:t>
            </a:r>
            <a:r>
              <a:rPr lang="pt-PT" sz="1400" b="1" spc="-1" dirty="0" smtClean="0">
                <a:solidFill>
                  <a:srgbClr val="000000"/>
                </a:solidFill>
                <a:latin typeface="Garamond" panose="02020404030301010803" pitchFamily="18" charset="0"/>
                <a:ea typeface="DejaVu Sans"/>
              </a:rPr>
              <a:t>interactions:</a:t>
            </a:r>
            <a:endParaRPr lang="pt-PT" sz="1400" b="1" strike="noStrike" spc="-1" dirty="0" smtClean="0">
              <a:solidFill>
                <a:srgbClr val="000000"/>
              </a:solidFill>
              <a:latin typeface="Garamond" panose="02020404030301010803" pitchFamily="18" charset="0"/>
              <a:ea typeface="DejaVu Sans"/>
            </a:endParaRPr>
          </a:p>
          <a:p>
            <a:pPr marL="743040" lvl="1" indent="-285480" algn="just">
              <a:lnSpc>
                <a:spcPct val="107000"/>
              </a:lnSpc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lang="pt-PT" sz="1400" spc="-1" dirty="0">
                <a:solidFill>
                  <a:srgbClr val="000000"/>
                </a:solidFill>
                <a:latin typeface="Garamond" panose="02020404030301010803" pitchFamily="18" charset="0"/>
              </a:rPr>
              <a:t>Low </a:t>
            </a:r>
            <a:r>
              <a:rPr lang="pt-PT" sz="1400" spc="-1" dirty="0" smtClean="0">
                <a:solidFill>
                  <a:srgbClr val="000000"/>
                </a:solidFill>
                <a:latin typeface="Garamond" panose="02020404030301010803" pitchFamily="18" charset="0"/>
              </a:rPr>
              <a:t>repulsion</a:t>
            </a:r>
            <a:endParaRPr lang="pt-PT" sz="1400" spc="-1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marL="743040" lvl="1" indent="-285480" algn="just">
              <a:lnSpc>
                <a:spcPct val="107000"/>
              </a:lnSpc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lang="pt-PT" sz="1400" spc="-1" dirty="0">
                <a:solidFill>
                  <a:srgbClr val="000000"/>
                </a:solidFill>
                <a:latin typeface="Garamond" panose="02020404030301010803" pitchFamily="18" charset="0"/>
              </a:rPr>
              <a:t>Adhesion coefficient: 5.0</a:t>
            </a:r>
          </a:p>
          <a:p>
            <a:pPr marL="743040" lvl="1" indent="-285480" algn="just">
              <a:lnSpc>
                <a:spcPct val="107000"/>
              </a:lnSpc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lang="pt-PT" sz="1400" spc="-1" dirty="0">
                <a:solidFill>
                  <a:srgbClr val="000000"/>
                </a:solidFill>
                <a:latin typeface="Garamond" panose="02020404030301010803" pitchFamily="18" charset="0"/>
              </a:rPr>
              <a:t>Repulsion coefficient: 15.0</a:t>
            </a:r>
          </a:p>
          <a:p>
            <a:pPr marL="360" algn="just">
              <a:lnSpc>
                <a:spcPct val="107000"/>
              </a:lnSpc>
              <a:spcAft>
                <a:spcPts val="601"/>
              </a:spcAft>
              <a:buClr>
                <a:srgbClr val="000000"/>
              </a:buClr>
            </a:pPr>
            <a:endParaRPr lang="pt-PT" sz="1400" b="0" strike="noStrike" spc="-1" dirty="0">
              <a:latin typeface="Garamond" panose="02020404030301010803" pitchFamily="18" charset="0"/>
            </a:endParaRPr>
          </a:p>
          <a:p>
            <a:pPr marL="285840" indent="-285480" algn="just">
              <a:lnSpc>
                <a:spcPct val="107000"/>
              </a:lnSpc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lang="pt-PT" sz="1400" b="1" strike="noStrike" spc="-1" dirty="0">
                <a:solidFill>
                  <a:srgbClr val="000000"/>
                </a:solidFill>
                <a:latin typeface="Garamond" panose="02020404030301010803" pitchFamily="18" charset="0"/>
                <a:ea typeface="DejaVu Sans"/>
              </a:rPr>
              <a:t>Cell-cell </a:t>
            </a:r>
            <a:r>
              <a:rPr lang="pt-PT" sz="1400" b="1" spc="-1" dirty="0" smtClean="0">
                <a:solidFill>
                  <a:srgbClr val="000000"/>
                </a:solidFill>
                <a:latin typeface="Garamond" panose="02020404030301010803" pitchFamily="18" charset="0"/>
                <a:ea typeface="DejaVu Sans"/>
              </a:rPr>
              <a:t>interactions:</a:t>
            </a:r>
          </a:p>
          <a:p>
            <a:pPr marL="743040" lvl="1" indent="-285480" algn="just">
              <a:lnSpc>
                <a:spcPct val="107000"/>
              </a:lnSpc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lang="pt-PT" sz="1400" spc="-1" dirty="0" smtClean="0">
                <a:solidFill>
                  <a:srgbClr val="000000"/>
                </a:solidFill>
                <a:latin typeface="Garamond" panose="02020404030301010803" pitchFamily="18" charset="0"/>
                <a:ea typeface="DejaVu Sans"/>
              </a:rPr>
              <a:t>Variable</a:t>
            </a:r>
            <a:endParaRPr lang="pt-PT" sz="1400" strike="noStrike" spc="-1" dirty="0" smtClean="0">
              <a:solidFill>
                <a:srgbClr val="000000"/>
              </a:solidFill>
              <a:latin typeface="Garamond" panose="02020404030301010803" pitchFamily="18" charset="0"/>
              <a:ea typeface="DejaVu Sans"/>
            </a:endParaRPr>
          </a:p>
          <a:p>
            <a:pPr marL="743040" lvl="1" indent="-285480" algn="just">
              <a:lnSpc>
                <a:spcPct val="107000"/>
              </a:lnSpc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lang="pt-PT" sz="1400" spc="-1" dirty="0" smtClean="0">
                <a:solidFill>
                  <a:srgbClr val="000000"/>
                </a:solidFill>
                <a:latin typeface="Garamond" panose="02020404030301010803" pitchFamily="18" charset="0"/>
              </a:rPr>
              <a:t>See row label for each case</a:t>
            </a:r>
            <a:endParaRPr lang="pt-PT" sz="1400" strike="noStrike" spc="-1" dirty="0">
              <a:latin typeface="Garamond" panose="02020404030301010803" pitchFamily="18" charset="0"/>
            </a:endParaRPr>
          </a:p>
        </p:txBody>
      </p:sp>
      <p:pic>
        <p:nvPicPr>
          <p:cNvPr id="73" name="Imagen 1"/>
          <p:cNvPicPr/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/>
        </p:blipFill>
        <p:spPr>
          <a:xfrm>
            <a:off x="5990040" y="932040"/>
            <a:ext cx="1677600" cy="1677600"/>
          </a:xfrm>
          <a:prstGeom prst="rect">
            <a:avLst/>
          </a:prstGeom>
          <a:ln>
            <a:noFill/>
          </a:ln>
        </p:spPr>
      </p:pic>
      <p:pic>
        <p:nvPicPr>
          <p:cNvPr id="74" name="Imagen 2"/>
          <p:cNvPicPr/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/>
        </p:blipFill>
        <p:spPr>
          <a:xfrm>
            <a:off x="7867080" y="932400"/>
            <a:ext cx="1679400" cy="1679400"/>
          </a:xfrm>
          <a:prstGeom prst="rect">
            <a:avLst/>
          </a:prstGeom>
          <a:ln>
            <a:noFill/>
          </a:ln>
        </p:spPr>
      </p:pic>
      <p:pic>
        <p:nvPicPr>
          <p:cNvPr id="75" name="Imagen 3"/>
          <p:cNvPicPr/>
          <p:nvPr/>
        </p:nvPicPr>
        <p:blipFill>
          <a:blip r:embed="rId5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/>
        </p:blipFill>
        <p:spPr>
          <a:xfrm>
            <a:off x="9866160" y="927720"/>
            <a:ext cx="1682280" cy="1682280"/>
          </a:xfrm>
          <a:prstGeom prst="rect">
            <a:avLst/>
          </a:prstGeom>
          <a:ln>
            <a:noFill/>
          </a:ln>
        </p:spPr>
      </p:pic>
      <p:sp>
        <p:nvSpPr>
          <p:cNvPr id="76" name="CustomShape 6"/>
          <p:cNvSpPr/>
          <p:nvPr/>
        </p:nvSpPr>
        <p:spPr>
          <a:xfrm>
            <a:off x="6317640" y="492480"/>
            <a:ext cx="11962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7000"/>
              </a:lnSpc>
              <a:spcAft>
                <a:spcPts val="601"/>
              </a:spcAft>
            </a:pPr>
            <a:r>
              <a:rPr lang="pt-PT" sz="1200" b="0" strike="noStrike" spc="-1">
                <a:solidFill>
                  <a:srgbClr val="000000"/>
                </a:solidFill>
                <a:latin typeface="Garamond" panose="02020404030301010803" pitchFamily="18" charset="0"/>
                <a:ea typeface="DejaVu Sans"/>
              </a:rPr>
              <a:t>Replicate 1</a:t>
            </a:r>
            <a:endParaRPr lang="pt-PT" sz="1200" b="0" strike="noStrike" spc="-1">
              <a:latin typeface="Garamond" panose="02020404030301010803" pitchFamily="18" charset="0"/>
            </a:endParaRPr>
          </a:p>
        </p:txBody>
      </p:sp>
      <p:sp>
        <p:nvSpPr>
          <p:cNvPr id="77" name="CustomShape 7"/>
          <p:cNvSpPr/>
          <p:nvPr/>
        </p:nvSpPr>
        <p:spPr>
          <a:xfrm>
            <a:off x="8195400" y="489240"/>
            <a:ext cx="11962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7000"/>
              </a:lnSpc>
              <a:spcAft>
                <a:spcPts val="601"/>
              </a:spcAft>
            </a:pPr>
            <a:r>
              <a:rPr lang="pt-PT" sz="1200" b="0" strike="noStrike" spc="-1">
                <a:solidFill>
                  <a:srgbClr val="000000"/>
                </a:solidFill>
                <a:latin typeface="Garamond" panose="02020404030301010803" pitchFamily="18" charset="0"/>
                <a:ea typeface="DejaVu Sans"/>
              </a:rPr>
              <a:t>Replicate 2</a:t>
            </a:r>
            <a:endParaRPr lang="pt-PT" sz="1200" b="0" strike="noStrike" spc="-1">
              <a:latin typeface="Garamond" panose="02020404030301010803" pitchFamily="18" charset="0"/>
            </a:endParaRPr>
          </a:p>
        </p:txBody>
      </p:sp>
      <p:sp>
        <p:nvSpPr>
          <p:cNvPr id="78" name="CustomShape 8"/>
          <p:cNvSpPr/>
          <p:nvPr/>
        </p:nvSpPr>
        <p:spPr>
          <a:xfrm>
            <a:off x="10195920" y="489240"/>
            <a:ext cx="11962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7000"/>
              </a:lnSpc>
              <a:spcAft>
                <a:spcPts val="601"/>
              </a:spcAft>
            </a:pPr>
            <a:r>
              <a:rPr lang="pt-PT" sz="1200" b="0" strike="noStrike" spc="-1">
                <a:solidFill>
                  <a:srgbClr val="000000"/>
                </a:solidFill>
                <a:latin typeface="Garamond" panose="02020404030301010803" pitchFamily="18" charset="0"/>
                <a:ea typeface="DejaVu Sans"/>
              </a:rPr>
              <a:t>Replicate 3</a:t>
            </a:r>
            <a:endParaRPr lang="pt-PT" sz="1200" b="0" strike="noStrike" spc="-1">
              <a:latin typeface="Garamond" panose="02020404030301010803" pitchFamily="18" charset="0"/>
            </a:endParaRPr>
          </a:p>
        </p:txBody>
      </p:sp>
      <p:pic>
        <p:nvPicPr>
          <p:cNvPr id="79" name="Imagen 4"/>
          <p:cNvPicPr/>
          <p:nvPr/>
        </p:nvPicPr>
        <p:blipFill>
          <a:blip r:embed="rId6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/>
        </p:blipFill>
        <p:spPr>
          <a:xfrm>
            <a:off x="5990040" y="2757600"/>
            <a:ext cx="1682280" cy="1682280"/>
          </a:xfrm>
          <a:prstGeom prst="rect">
            <a:avLst/>
          </a:prstGeom>
          <a:ln>
            <a:noFill/>
          </a:ln>
        </p:spPr>
      </p:pic>
      <p:pic>
        <p:nvPicPr>
          <p:cNvPr id="80" name="Imagen 5"/>
          <p:cNvPicPr/>
          <p:nvPr/>
        </p:nvPicPr>
        <p:blipFill>
          <a:blip r:embed="rId7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/>
        </p:blipFill>
        <p:spPr>
          <a:xfrm>
            <a:off x="7864200" y="2754000"/>
            <a:ext cx="1682280" cy="1682280"/>
          </a:xfrm>
          <a:prstGeom prst="rect">
            <a:avLst/>
          </a:prstGeom>
          <a:ln>
            <a:noFill/>
          </a:ln>
        </p:spPr>
      </p:pic>
      <p:pic>
        <p:nvPicPr>
          <p:cNvPr id="81" name="Imagen 6"/>
          <p:cNvPicPr/>
          <p:nvPr/>
        </p:nvPicPr>
        <p:blipFill>
          <a:blip r:embed="rId8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/>
        </p:blipFill>
        <p:spPr>
          <a:xfrm>
            <a:off x="9866160" y="2760840"/>
            <a:ext cx="1682280" cy="1682280"/>
          </a:xfrm>
          <a:prstGeom prst="rect">
            <a:avLst/>
          </a:prstGeom>
          <a:ln>
            <a:noFill/>
          </a:ln>
        </p:spPr>
      </p:pic>
      <p:sp>
        <p:nvSpPr>
          <p:cNvPr id="82" name="CustomShape 9"/>
          <p:cNvSpPr/>
          <p:nvPr/>
        </p:nvSpPr>
        <p:spPr>
          <a:xfrm>
            <a:off x="4257720" y="1581120"/>
            <a:ext cx="1632240" cy="752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7000"/>
              </a:lnSpc>
              <a:spcAft>
                <a:spcPts val="601"/>
              </a:spcAft>
            </a:pPr>
            <a:r>
              <a:rPr lang="pt-PT" sz="1200" b="1" strike="noStrike" spc="-1" dirty="0">
                <a:solidFill>
                  <a:srgbClr val="000000"/>
                </a:solidFill>
                <a:latin typeface="Garamond" panose="02020404030301010803" pitchFamily="18" charset="0"/>
                <a:ea typeface="DejaVu Sans"/>
              </a:rPr>
              <a:t>Low cell-cell repulsion</a:t>
            </a:r>
            <a:endParaRPr lang="pt-PT" sz="1200" b="0" strike="noStrike" spc="-1" dirty="0">
              <a:latin typeface="Garamond" panose="02020404030301010803" pitchFamily="18" charset="0"/>
            </a:endParaRPr>
          </a:p>
          <a:p>
            <a:pPr algn="ctr">
              <a:lnSpc>
                <a:spcPct val="107000"/>
              </a:lnSpc>
              <a:spcAft>
                <a:spcPts val="601"/>
              </a:spcAft>
            </a:pPr>
            <a:r>
              <a:rPr lang="pt-PT" sz="1200" b="1" strike="noStrike" spc="-1" dirty="0">
                <a:solidFill>
                  <a:srgbClr val="000000"/>
                </a:solidFill>
                <a:latin typeface="Garamond" panose="02020404030301010803" pitchFamily="18" charset="0"/>
                <a:ea typeface="DejaVu Sans"/>
              </a:rPr>
              <a:t>(cca=5.0, ccr=15.0)</a:t>
            </a:r>
            <a:endParaRPr lang="pt-PT" sz="1200" b="0" strike="noStrike" spc="-1" dirty="0">
              <a:latin typeface="Garamond" panose="02020404030301010803" pitchFamily="18" charset="0"/>
            </a:endParaRPr>
          </a:p>
        </p:txBody>
      </p:sp>
      <p:sp>
        <p:nvSpPr>
          <p:cNvPr id="83" name="CustomShape 10"/>
          <p:cNvSpPr/>
          <p:nvPr/>
        </p:nvSpPr>
        <p:spPr>
          <a:xfrm>
            <a:off x="4257720" y="3422880"/>
            <a:ext cx="1632240" cy="752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7000"/>
              </a:lnSpc>
              <a:spcAft>
                <a:spcPts val="601"/>
              </a:spcAft>
            </a:pPr>
            <a:r>
              <a:rPr lang="pt-PT" sz="1200" b="1" strike="noStrike" spc="-1">
                <a:solidFill>
                  <a:srgbClr val="000000"/>
                </a:solidFill>
                <a:latin typeface="Garamond" panose="02020404030301010803" pitchFamily="18" charset="0"/>
                <a:ea typeface="DejaVu Sans"/>
              </a:rPr>
              <a:t>Balanced cell-cell adhesion/repulsion</a:t>
            </a:r>
            <a:endParaRPr lang="pt-PT" sz="1200" b="0" strike="noStrike" spc="-1">
              <a:latin typeface="Garamond" panose="02020404030301010803" pitchFamily="18" charset="0"/>
            </a:endParaRPr>
          </a:p>
          <a:p>
            <a:pPr algn="ctr">
              <a:lnSpc>
                <a:spcPct val="107000"/>
              </a:lnSpc>
              <a:spcAft>
                <a:spcPts val="601"/>
              </a:spcAft>
            </a:pPr>
            <a:r>
              <a:rPr lang="pt-PT" sz="1200" b="1" strike="noStrike" spc="-1">
                <a:solidFill>
                  <a:srgbClr val="000000"/>
                </a:solidFill>
                <a:latin typeface="Garamond" panose="02020404030301010803" pitchFamily="18" charset="0"/>
                <a:ea typeface="DejaVu Sans"/>
              </a:rPr>
              <a:t>(cca=5.0, ccr=25.0)</a:t>
            </a:r>
            <a:endParaRPr lang="pt-PT" sz="1200" b="0" strike="noStrike" spc="-1">
              <a:latin typeface="Garamond" panose="02020404030301010803" pitchFamily="18" charset="0"/>
            </a:endParaRPr>
          </a:p>
        </p:txBody>
      </p:sp>
      <p:pic>
        <p:nvPicPr>
          <p:cNvPr id="84" name="Imagen 7"/>
          <p:cNvPicPr/>
          <p:nvPr/>
        </p:nvPicPr>
        <p:blipFill>
          <a:blip r:embed="rId9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/>
        </p:blipFill>
        <p:spPr>
          <a:xfrm>
            <a:off x="5992200" y="4587120"/>
            <a:ext cx="1677600" cy="1677600"/>
          </a:xfrm>
          <a:prstGeom prst="rect">
            <a:avLst/>
          </a:prstGeom>
          <a:ln>
            <a:noFill/>
          </a:ln>
        </p:spPr>
      </p:pic>
      <p:pic>
        <p:nvPicPr>
          <p:cNvPr id="85" name="Imagen 8"/>
          <p:cNvPicPr/>
          <p:nvPr/>
        </p:nvPicPr>
        <p:blipFill>
          <a:blip r:embed="rId10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/>
        </p:blipFill>
        <p:spPr>
          <a:xfrm>
            <a:off x="7864200" y="4578480"/>
            <a:ext cx="1733400" cy="1733400"/>
          </a:xfrm>
          <a:prstGeom prst="rect">
            <a:avLst/>
          </a:prstGeom>
          <a:ln>
            <a:noFill/>
          </a:ln>
        </p:spPr>
      </p:pic>
      <p:pic>
        <p:nvPicPr>
          <p:cNvPr id="86" name="Imagen 9"/>
          <p:cNvPicPr/>
          <p:nvPr/>
        </p:nvPicPr>
        <p:blipFill>
          <a:blip r:embed="rId11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/>
        </p:blipFill>
        <p:spPr>
          <a:xfrm>
            <a:off x="9866160" y="4587120"/>
            <a:ext cx="1724760" cy="1724760"/>
          </a:xfrm>
          <a:prstGeom prst="rect">
            <a:avLst/>
          </a:prstGeom>
          <a:ln>
            <a:noFill/>
          </a:ln>
        </p:spPr>
      </p:pic>
      <p:sp>
        <p:nvSpPr>
          <p:cNvPr id="87" name="CustomShape 11"/>
          <p:cNvSpPr/>
          <p:nvPr/>
        </p:nvSpPr>
        <p:spPr>
          <a:xfrm>
            <a:off x="4257720" y="5084280"/>
            <a:ext cx="1632240" cy="76067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7000"/>
              </a:lnSpc>
              <a:spcAft>
                <a:spcPts val="601"/>
              </a:spcAft>
            </a:pPr>
            <a:r>
              <a:rPr lang="pt-PT" sz="1200" b="1" strike="noStrike" spc="-1">
                <a:solidFill>
                  <a:srgbClr val="000000"/>
                </a:solidFill>
                <a:latin typeface="Garamond" panose="02020404030301010803" pitchFamily="18" charset="0"/>
                <a:ea typeface="DejaVu Sans"/>
              </a:rPr>
              <a:t>High cell-cell repulsion</a:t>
            </a:r>
            <a:endParaRPr lang="pt-PT" sz="1200" b="0" strike="noStrike" spc="-1">
              <a:latin typeface="Garamond" panose="02020404030301010803" pitchFamily="18" charset="0"/>
            </a:endParaRPr>
          </a:p>
          <a:p>
            <a:pPr algn="ctr">
              <a:lnSpc>
                <a:spcPct val="107000"/>
              </a:lnSpc>
              <a:spcAft>
                <a:spcPts val="601"/>
              </a:spcAft>
            </a:pPr>
            <a:r>
              <a:rPr lang="pt-PT" sz="1200" b="1" strike="noStrike" spc="-1">
                <a:solidFill>
                  <a:srgbClr val="000000"/>
                </a:solidFill>
                <a:latin typeface="Garamond" panose="02020404030301010803" pitchFamily="18" charset="0"/>
                <a:ea typeface="DejaVu Sans"/>
              </a:rPr>
              <a:t>(cca=5.0, ccr=50.0)</a:t>
            </a:r>
            <a:endParaRPr lang="pt-PT" sz="1200" b="0" strike="noStrike" spc="-1">
              <a:latin typeface="Garamond" panose="02020404030301010803" pitchFamily="18" charset="0"/>
            </a:endParaRPr>
          </a:p>
        </p:txBody>
      </p:sp>
      <p:sp>
        <p:nvSpPr>
          <p:cNvPr id="88" name="CustomShape 12"/>
          <p:cNvSpPr/>
          <p:nvPr/>
        </p:nvSpPr>
        <p:spPr>
          <a:xfrm rot="1973400">
            <a:off x="6647760" y="3214800"/>
            <a:ext cx="281160" cy="197640"/>
          </a:xfrm>
          <a:prstGeom prst="ellipse">
            <a:avLst/>
          </a:prstGeom>
          <a:noFill/>
          <a:ln w="9360">
            <a:solidFill>
              <a:srgbClr val="0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9" name="CustomShape 13"/>
          <p:cNvSpPr/>
          <p:nvPr/>
        </p:nvSpPr>
        <p:spPr>
          <a:xfrm rot="1973400">
            <a:off x="6271200" y="3412800"/>
            <a:ext cx="249840" cy="253080"/>
          </a:xfrm>
          <a:prstGeom prst="ellipse">
            <a:avLst/>
          </a:prstGeom>
          <a:noFill/>
          <a:ln w="936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0" name="CustomShape 14"/>
          <p:cNvSpPr/>
          <p:nvPr/>
        </p:nvSpPr>
        <p:spPr>
          <a:xfrm rot="1973400">
            <a:off x="6321240" y="3647520"/>
            <a:ext cx="249840" cy="253080"/>
          </a:xfrm>
          <a:prstGeom prst="ellipse">
            <a:avLst/>
          </a:prstGeom>
          <a:noFill/>
          <a:ln w="936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1" name="CustomShape 15"/>
          <p:cNvSpPr/>
          <p:nvPr/>
        </p:nvSpPr>
        <p:spPr>
          <a:xfrm rot="1973400">
            <a:off x="6863400" y="3426840"/>
            <a:ext cx="266400" cy="269640"/>
          </a:xfrm>
          <a:prstGeom prst="ellipse">
            <a:avLst/>
          </a:prstGeom>
          <a:noFill/>
          <a:ln w="936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2" name="CustomShape 16"/>
          <p:cNvSpPr/>
          <p:nvPr/>
        </p:nvSpPr>
        <p:spPr>
          <a:xfrm rot="1973400">
            <a:off x="6681240" y="3799080"/>
            <a:ext cx="249840" cy="253080"/>
          </a:xfrm>
          <a:prstGeom prst="ellipse">
            <a:avLst/>
          </a:prstGeom>
          <a:noFill/>
          <a:ln w="936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3" name="CustomShape 17"/>
          <p:cNvSpPr/>
          <p:nvPr/>
        </p:nvSpPr>
        <p:spPr>
          <a:xfrm rot="1973400">
            <a:off x="6546600" y="3544560"/>
            <a:ext cx="209880" cy="218520"/>
          </a:xfrm>
          <a:prstGeom prst="ellipse">
            <a:avLst/>
          </a:prstGeom>
          <a:noFill/>
          <a:ln w="936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4" name="CustomShape 18"/>
          <p:cNvSpPr/>
          <p:nvPr/>
        </p:nvSpPr>
        <p:spPr>
          <a:xfrm rot="1973400">
            <a:off x="6672240" y="3544200"/>
            <a:ext cx="165240" cy="172080"/>
          </a:xfrm>
          <a:prstGeom prst="ellipse">
            <a:avLst/>
          </a:prstGeom>
          <a:noFill/>
          <a:ln w="936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" name="CustomShape 19"/>
          <p:cNvSpPr/>
          <p:nvPr/>
        </p:nvSpPr>
        <p:spPr>
          <a:xfrm rot="1973400">
            <a:off x="6984360" y="4167360"/>
            <a:ext cx="249840" cy="253080"/>
          </a:xfrm>
          <a:prstGeom prst="ellipse">
            <a:avLst/>
          </a:prstGeom>
          <a:noFill/>
          <a:ln w="936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" name="CustomShape 20"/>
          <p:cNvSpPr/>
          <p:nvPr/>
        </p:nvSpPr>
        <p:spPr>
          <a:xfrm rot="1973400">
            <a:off x="6529680" y="4903560"/>
            <a:ext cx="249840" cy="253080"/>
          </a:xfrm>
          <a:prstGeom prst="ellipse">
            <a:avLst/>
          </a:prstGeom>
          <a:noFill/>
          <a:ln w="936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" name="CustomShape 21"/>
          <p:cNvSpPr/>
          <p:nvPr/>
        </p:nvSpPr>
        <p:spPr>
          <a:xfrm rot="1973400">
            <a:off x="6169320" y="5421600"/>
            <a:ext cx="282960" cy="286560"/>
          </a:xfrm>
          <a:prstGeom prst="ellipse">
            <a:avLst/>
          </a:prstGeom>
          <a:noFill/>
          <a:ln w="936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8" name="CustomShape 22"/>
          <p:cNvSpPr/>
          <p:nvPr/>
        </p:nvSpPr>
        <p:spPr>
          <a:xfrm rot="1973400">
            <a:off x="8257680" y="3975480"/>
            <a:ext cx="249840" cy="253080"/>
          </a:xfrm>
          <a:prstGeom prst="ellipse">
            <a:avLst/>
          </a:prstGeom>
          <a:noFill/>
          <a:ln w="936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9" name="CustomShape 23"/>
          <p:cNvSpPr/>
          <p:nvPr/>
        </p:nvSpPr>
        <p:spPr>
          <a:xfrm rot="20511600">
            <a:off x="8150760" y="3496320"/>
            <a:ext cx="281160" cy="197640"/>
          </a:xfrm>
          <a:prstGeom prst="ellipse">
            <a:avLst/>
          </a:prstGeom>
          <a:noFill/>
          <a:ln w="9360">
            <a:solidFill>
              <a:srgbClr val="0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0" name="CustomShape 24"/>
          <p:cNvSpPr/>
          <p:nvPr/>
        </p:nvSpPr>
        <p:spPr>
          <a:xfrm rot="16639800">
            <a:off x="8448480" y="3795840"/>
            <a:ext cx="281160" cy="161280"/>
          </a:xfrm>
          <a:prstGeom prst="ellipse">
            <a:avLst/>
          </a:prstGeom>
          <a:noFill/>
          <a:ln w="9360">
            <a:solidFill>
              <a:srgbClr val="0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1" name="CustomShape 25"/>
          <p:cNvSpPr/>
          <p:nvPr/>
        </p:nvSpPr>
        <p:spPr>
          <a:xfrm rot="1973400">
            <a:off x="8569080" y="2989440"/>
            <a:ext cx="249840" cy="253080"/>
          </a:xfrm>
          <a:prstGeom prst="ellipse">
            <a:avLst/>
          </a:prstGeom>
          <a:noFill/>
          <a:ln w="936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2" name="CustomShape 26"/>
          <p:cNvSpPr/>
          <p:nvPr/>
        </p:nvSpPr>
        <p:spPr>
          <a:xfrm rot="5753400">
            <a:off x="6516720" y="1921320"/>
            <a:ext cx="383400" cy="269640"/>
          </a:xfrm>
          <a:prstGeom prst="ellipse">
            <a:avLst/>
          </a:prstGeom>
          <a:noFill/>
          <a:ln w="9360">
            <a:solidFill>
              <a:srgbClr val="0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3" name="CustomShape 27"/>
          <p:cNvSpPr/>
          <p:nvPr/>
        </p:nvSpPr>
        <p:spPr>
          <a:xfrm rot="1973400">
            <a:off x="6871320" y="1344240"/>
            <a:ext cx="249840" cy="253080"/>
          </a:xfrm>
          <a:prstGeom prst="ellipse">
            <a:avLst/>
          </a:prstGeom>
          <a:noFill/>
          <a:ln w="936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4" name="CustomShape 28"/>
          <p:cNvSpPr/>
          <p:nvPr/>
        </p:nvSpPr>
        <p:spPr>
          <a:xfrm rot="1973400">
            <a:off x="6597000" y="1690200"/>
            <a:ext cx="219240" cy="221760"/>
          </a:xfrm>
          <a:prstGeom prst="ellipse">
            <a:avLst/>
          </a:prstGeom>
          <a:noFill/>
          <a:ln w="936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5" name="CustomShape 29"/>
          <p:cNvSpPr/>
          <p:nvPr/>
        </p:nvSpPr>
        <p:spPr>
          <a:xfrm rot="2518800">
            <a:off x="6287400" y="1676520"/>
            <a:ext cx="358920" cy="184320"/>
          </a:xfrm>
          <a:prstGeom prst="ellipse">
            <a:avLst/>
          </a:prstGeom>
          <a:noFill/>
          <a:ln w="9360">
            <a:solidFill>
              <a:srgbClr val="0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6" name="CustomShape 30"/>
          <p:cNvSpPr/>
          <p:nvPr/>
        </p:nvSpPr>
        <p:spPr>
          <a:xfrm rot="1973400">
            <a:off x="6345000" y="1945080"/>
            <a:ext cx="249840" cy="253080"/>
          </a:xfrm>
          <a:prstGeom prst="ellipse">
            <a:avLst/>
          </a:prstGeom>
          <a:noFill/>
          <a:ln w="936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7" name="CustomShape 31"/>
          <p:cNvSpPr/>
          <p:nvPr/>
        </p:nvSpPr>
        <p:spPr>
          <a:xfrm rot="5400000">
            <a:off x="10368360" y="1573560"/>
            <a:ext cx="383760" cy="234720"/>
          </a:xfrm>
          <a:prstGeom prst="ellipse">
            <a:avLst/>
          </a:prstGeom>
          <a:noFill/>
          <a:ln w="9360">
            <a:solidFill>
              <a:srgbClr val="0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8" name="CustomShape 32"/>
          <p:cNvSpPr/>
          <p:nvPr/>
        </p:nvSpPr>
        <p:spPr>
          <a:xfrm rot="7473000">
            <a:off x="10504080" y="1378800"/>
            <a:ext cx="312480" cy="211680"/>
          </a:xfrm>
          <a:prstGeom prst="ellipse">
            <a:avLst/>
          </a:prstGeom>
          <a:noFill/>
          <a:ln w="9360">
            <a:solidFill>
              <a:srgbClr val="0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9" name="CustomShape 33"/>
          <p:cNvSpPr/>
          <p:nvPr/>
        </p:nvSpPr>
        <p:spPr>
          <a:xfrm rot="2351400">
            <a:off x="10658880" y="1307160"/>
            <a:ext cx="312840" cy="213480"/>
          </a:xfrm>
          <a:prstGeom prst="ellipse">
            <a:avLst/>
          </a:prstGeom>
          <a:noFill/>
          <a:ln w="9360">
            <a:solidFill>
              <a:srgbClr val="0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0" name="CustomShape 34"/>
          <p:cNvSpPr/>
          <p:nvPr/>
        </p:nvSpPr>
        <p:spPr>
          <a:xfrm rot="4725000">
            <a:off x="10264320" y="1717200"/>
            <a:ext cx="389520" cy="147240"/>
          </a:xfrm>
          <a:prstGeom prst="ellipse">
            <a:avLst/>
          </a:prstGeom>
          <a:noFill/>
          <a:ln w="9360">
            <a:solidFill>
              <a:srgbClr val="0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1" name="CustomShape 35"/>
          <p:cNvSpPr/>
          <p:nvPr/>
        </p:nvSpPr>
        <p:spPr>
          <a:xfrm rot="1973400">
            <a:off x="8885520" y="1402560"/>
            <a:ext cx="257040" cy="261000"/>
          </a:xfrm>
          <a:prstGeom prst="ellipse">
            <a:avLst/>
          </a:prstGeom>
          <a:noFill/>
          <a:ln w="936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2" name="CustomShape 36"/>
          <p:cNvSpPr/>
          <p:nvPr/>
        </p:nvSpPr>
        <p:spPr>
          <a:xfrm rot="1973400">
            <a:off x="8542080" y="1532160"/>
            <a:ext cx="249840" cy="253080"/>
          </a:xfrm>
          <a:prstGeom prst="ellipse">
            <a:avLst/>
          </a:prstGeom>
          <a:noFill/>
          <a:ln w="936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3" name="CustomShape 37"/>
          <p:cNvSpPr/>
          <p:nvPr/>
        </p:nvSpPr>
        <p:spPr>
          <a:xfrm rot="1973400">
            <a:off x="10753200" y="1476000"/>
            <a:ext cx="277200" cy="278280"/>
          </a:xfrm>
          <a:prstGeom prst="ellipse">
            <a:avLst/>
          </a:prstGeom>
          <a:noFill/>
          <a:ln w="936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4" name="CustomShape 38"/>
          <p:cNvSpPr/>
          <p:nvPr/>
        </p:nvSpPr>
        <p:spPr>
          <a:xfrm rot="21038400">
            <a:off x="10880280" y="1361520"/>
            <a:ext cx="345960" cy="234360"/>
          </a:xfrm>
          <a:prstGeom prst="ellipse">
            <a:avLst/>
          </a:prstGeom>
          <a:noFill/>
          <a:ln w="9360">
            <a:solidFill>
              <a:srgbClr val="0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5" name="CustomShape 39"/>
          <p:cNvSpPr/>
          <p:nvPr/>
        </p:nvSpPr>
        <p:spPr>
          <a:xfrm rot="1973400">
            <a:off x="10398240" y="3591360"/>
            <a:ext cx="280440" cy="284040"/>
          </a:xfrm>
          <a:prstGeom prst="ellipse">
            <a:avLst/>
          </a:prstGeom>
          <a:noFill/>
          <a:ln w="936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6" name="CustomShape 40"/>
          <p:cNvSpPr/>
          <p:nvPr/>
        </p:nvSpPr>
        <p:spPr>
          <a:xfrm rot="1973400">
            <a:off x="6447600" y="3889080"/>
            <a:ext cx="294120" cy="297360"/>
          </a:xfrm>
          <a:prstGeom prst="ellipse">
            <a:avLst/>
          </a:prstGeom>
          <a:noFill/>
          <a:ln w="936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7" name="CustomShape 41"/>
          <p:cNvSpPr/>
          <p:nvPr/>
        </p:nvSpPr>
        <p:spPr>
          <a:xfrm rot="1973400">
            <a:off x="7057800" y="3671280"/>
            <a:ext cx="248400" cy="251280"/>
          </a:xfrm>
          <a:prstGeom prst="ellipse">
            <a:avLst/>
          </a:prstGeom>
          <a:noFill/>
          <a:ln w="936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8" name="CustomShape 42"/>
          <p:cNvSpPr/>
          <p:nvPr/>
        </p:nvSpPr>
        <p:spPr>
          <a:xfrm rot="1973400">
            <a:off x="6578640" y="3380400"/>
            <a:ext cx="248400" cy="251280"/>
          </a:xfrm>
          <a:prstGeom prst="ellipse">
            <a:avLst/>
          </a:prstGeom>
          <a:noFill/>
          <a:ln w="936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9" name="CustomShape 43"/>
          <p:cNvSpPr/>
          <p:nvPr/>
        </p:nvSpPr>
        <p:spPr>
          <a:xfrm rot="1973400">
            <a:off x="6732000" y="3070440"/>
            <a:ext cx="248400" cy="251280"/>
          </a:xfrm>
          <a:prstGeom prst="ellipse">
            <a:avLst/>
          </a:prstGeom>
          <a:noFill/>
          <a:ln w="936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0" name="CustomShape 44"/>
          <p:cNvSpPr/>
          <p:nvPr/>
        </p:nvSpPr>
        <p:spPr>
          <a:xfrm rot="1973400">
            <a:off x="6157080" y="3660480"/>
            <a:ext cx="248400" cy="251280"/>
          </a:xfrm>
          <a:prstGeom prst="ellipse">
            <a:avLst/>
          </a:prstGeom>
          <a:noFill/>
          <a:ln w="936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1" name="CustomShape 45"/>
          <p:cNvSpPr/>
          <p:nvPr/>
        </p:nvSpPr>
        <p:spPr>
          <a:xfrm rot="1973400">
            <a:off x="8457120" y="5535000"/>
            <a:ext cx="294120" cy="297360"/>
          </a:xfrm>
          <a:prstGeom prst="ellipse">
            <a:avLst/>
          </a:prstGeom>
          <a:noFill/>
          <a:ln w="936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2" name="CustomShape 46"/>
          <p:cNvSpPr/>
          <p:nvPr/>
        </p:nvSpPr>
        <p:spPr>
          <a:xfrm rot="1973400">
            <a:off x="9002160" y="5873400"/>
            <a:ext cx="249840" cy="253080"/>
          </a:xfrm>
          <a:prstGeom prst="ellipse">
            <a:avLst/>
          </a:prstGeom>
          <a:noFill/>
          <a:ln w="936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3" name="CustomShape 47"/>
          <p:cNvSpPr/>
          <p:nvPr/>
        </p:nvSpPr>
        <p:spPr>
          <a:xfrm rot="1973400">
            <a:off x="10181520" y="5757120"/>
            <a:ext cx="293040" cy="296640"/>
          </a:xfrm>
          <a:prstGeom prst="ellipse">
            <a:avLst/>
          </a:prstGeom>
          <a:noFill/>
          <a:ln w="936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4" name="CustomShape 48"/>
          <p:cNvSpPr/>
          <p:nvPr/>
        </p:nvSpPr>
        <p:spPr>
          <a:xfrm rot="1973400">
            <a:off x="10289160" y="5516640"/>
            <a:ext cx="234360" cy="237240"/>
          </a:xfrm>
          <a:prstGeom prst="ellipse">
            <a:avLst/>
          </a:prstGeom>
          <a:noFill/>
          <a:ln w="936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5" name="CustomShape 49"/>
          <p:cNvSpPr/>
          <p:nvPr/>
        </p:nvSpPr>
        <p:spPr>
          <a:xfrm rot="1973400">
            <a:off x="6821640" y="4894560"/>
            <a:ext cx="273600" cy="312120"/>
          </a:xfrm>
          <a:prstGeom prst="ellipse">
            <a:avLst/>
          </a:prstGeom>
          <a:noFill/>
          <a:ln w="936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6" name="CustomShape 50"/>
          <p:cNvSpPr/>
          <p:nvPr/>
        </p:nvSpPr>
        <p:spPr>
          <a:xfrm rot="1973400">
            <a:off x="7046640" y="5392440"/>
            <a:ext cx="270360" cy="273600"/>
          </a:xfrm>
          <a:prstGeom prst="ellipse">
            <a:avLst/>
          </a:prstGeom>
          <a:noFill/>
          <a:ln w="936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7" name="CustomShape 51"/>
          <p:cNvSpPr/>
          <p:nvPr/>
        </p:nvSpPr>
        <p:spPr>
          <a:xfrm rot="1973400">
            <a:off x="6976440" y="5250960"/>
            <a:ext cx="270360" cy="273600"/>
          </a:xfrm>
          <a:prstGeom prst="ellipse">
            <a:avLst/>
          </a:prstGeom>
          <a:noFill/>
          <a:ln w="936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8" name="CustomShape 52"/>
          <p:cNvSpPr/>
          <p:nvPr/>
        </p:nvSpPr>
        <p:spPr>
          <a:xfrm rot="16534800">
            <a:off x="8131680" y="5251320"/>
            <a:ext cx="298080" cy="340560"/>
          </a:xfrm>
          <a:prstGeom prst="ellipse">
            <a:avLst/>
          </a:prstGeom>
          <a:noFill/>
          <a:ln w="936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9" name="CustomShape 53"/>
          <p:cNvSpPr/>
          <p:nvPr/>
        </p:nvSpPr>
        <p:spPr>
          <a:xfrm rot="1973400">
            <a:off x="10732320" y="3706200"/>
            <a:ext cx="294120" cy="297360"/>
          </a:xfrm>
          <a:prstGeom prst="ellipse">
            <a:avLst/>
          </a:prstGeom>
          <a:noFill/>
          <a:ln w="936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0" name="CustomShape 54"/>
          <p:cNvSpPr/>
          <p:nvPr/>
        </p:nvSpPr>
        <p:spPr>
          <a:xfrm rot="1973400">
            <a:off x="10253520" y="3859920"/>
            <a:ext cx="294120" cy="297360"/>
          </a:xfrm>
          <a:prstGeom prst="ellipse">
            <a:avLst/>
          </a:prstGeom>
          <a:noFill/>
          <a:ln w="936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CustomShape 1"/>
          <p:cNvSpPr/>
          <p:nvPr/>
        </p:nvSpPr>
        <p:spPr>
          <a:xfrm>
            <a:off x="8610480" y="6356520"/>
            <a:ext cx="2740320" cy="362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</a:pPr>
            <a:fld id="{CF088F5A-5E11-48DB-8A45-F34057D8DF5A}" type="slidenum">
              <a:rPr lang="pt-PT" sz="1200" b="0" strike="noStrike" spc="-1">
                <a:solidFill>
                  <a:srgbClr val="8B8B8B"/>
                </a:solidFill>
                <a:latin typeface="Calibri"/>
                <a:ea typeface="DejaVu Sans"/>
              </a:rPr>
              <a:t>3</a:t>
            </a:fld>
            <a:endParaRPr lang="pt-PT" sz="1200" b="0" strike="noStrike" spc="-1">
              <a:latin typeface="Arial"/>
            </a:endParaRPr>
          </a:p>
        </p:txBody>
      </p:sp>
      <p:sp>
        <p:nvSpPr>
          <p:cNvPr id="132" name="CustomShape 2"/>
          <p:cNvSpPr/>
          <p:nvPr/>
        </p:nvSpPr>
        <p:spPr>
          <a:xfrm>
            <a:off x="382680" y="4587840"/>
            <a:ext cx="179640" cy="637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t/>
            </a:r>
            <a:br/>
            <a:endParaRPr lang="pt-PT" sz="1800" b="0" strike="noStrike" spc="-1">
              <a:latin typeface="Arial"/>
            </a:endParaRPr>
          </a:p>
        </p:txBody>
      </p:sp>
      <p:pic>
        <p:nvPicPr>
          <p:cNvPr id="134" name="Imagen 1"/>
          <p:cNvPicPr/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/>
        </p:blipFill>
        <p:spPr>
          <a:xfrm>
            <a:off x="5990040" y="932040"/>
            <a:ext cx="1677600" cy="1677600"/>
          </a:xfrm>
          <a:prstGeom prst="rect">
            <a:avLst/>
          </a:prstGeom>
          <a:ln>
            <a:noFill/>
          </a:ln>
        </p:spPr>
      </p:pic>
      <p:pic>
        <p:nvPicPr>
          <p:cNvPr id="135" name="Imagen 2"/>
          <p:cNvPicPr/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/>
        </p:blipFill>
        <p:spPr>
          <a:xfrm>
            <a:off x="7867080" y="932400"/>
            <a:ext cx="1679400" cy="1679400"/>
          </a:xfrm>
          <a:prstGeom prst="rect">
            <a:avLst/>
          </a:prstGeom>
          <a:ln>
            <a:noFill/>
          </a:ln>
        </p:spPr>
      </p:pic>
      <p:pic>
        <p:nvPicPr>
          <p:cNvPr id="136" name="Imagen 3"/>
          <p:cNvPicPr/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/>
        </p:blipFill>
        <p:spPr>
          <a:xfrm>
            <a:off x="9866160" y="927720"/>
            <a:ext cx="1682280" cy="1682280"/>
          </a:xfrm>
          <a:prstGeom prst="rect">
            <a:avLst/>
          </a:prstGeom>
          <a:ln>
            <a:noFill/>
          </a:ln>
        </p:spPr>
      </p:pic>
      <p:sp>
        <p:nvSpPr>
          <p:cNvPr id="137" name="CustomShape 4"/>
          <p:cNvSpPr/>
          <p:nvPr/>
        </p:nvSpPr>
        <p:spPr>
          <a:xfrm>
            <a:off x="6317640" y="492480"/>
            <a:ext cx="11962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7000"/>
              </a:lnSpc>
              <a:spcAft>
                <a:spcPts val="601"/>
              </a:spcAft>
            </a:pPr>
            <a:r>
              <a:rPr lang="pt-PT" sz="1200" b="0" strike="noStrike" spc="-1">
                <a:solidFill>
                  <a:srgbClr val="000000"/>
                </a:solidFill>
                <a:latin typeface="Garamond" panose="02020404030301010803" pitchFamily="18" charset="0"/>
                <a:ea typeface="DejaVu Sans"/>
              </a:rPr>
              <a:t>Replicate 1</a:t>
            </a:r>
            <a:endParaRPr lang="pt-PT" sz="1200" b="0" strike="noStrike" spc="-1">
              <a:latin typeface="Garamond" panose="02020404030301010803" pitchFamily="18" charset="0"/>
            </a:endParaRPr>
          </a:p>
        </p:txBody>
      </p:sp>
      <p:sp>
        <p:nvSpPr>
          <p:cNvPr id="138" name="CustomShape 5"/>
          <p:cNvSpPr/>
          <p:nvPr/>
        </p:nvSpPr>
        <p:spPr>
          <a:xfrm>
            <a:off x="8195400" y="489240"/>
            <a:ext cx="11962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7000"/>
              </a:lnSpc>
              <a:spcAft>
                <a:spcPts val="601"/>
              </a:spcAft>
            </a:pPr>
            <a:r>
              <a:rPr lang="pt-PT" sz="1200" b="0" strike="noStrike" spc="-1">
                <a:solidFill>
                  <a:srgbClr val="000000"/>
                </a:solidFill>
                <a:latin typeface="Garamond" panose="02020404030301010803" pitchFamily="18" charset="0"/>
                <a:ea typeface="DejaVu Sans"/>
              </a:rPr>
              <a:t>Replicate 2</a:t>
            </a:r>
            <a:endParaRPr lang="pt-PT" sz="1200" b="0" strike="noStrike" spc="-1">
              <a:latin typeface="Garamond" panose="02020404030301010803" pitchFamily="18" charset="0"/>
            </a:endParaRPr>
          </a:p>
        </p:txBody>
      </p:sp>
      <p:sp>
        <p:nvSpPr>
          <p:cNvPr id="139" name="CustomShape 6"/>
          <p:cNvSpPr/>
          <p:nvPr/>
        </p:nvSpPr>
        <p:spPr>
          <a:xfrm>
            <a:off x="10195920" y="489240"/>
            <a:ext cx="11962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7000"/>
              </a:lnSpc>
              <a:spcAft>
                <a:spcPts val="601"/>
              </a:spcAft>
            </a:pPr>
            <a:r>
              <a:rPr lang="pt-PT" sz="1200" b="0" strike="noStrike" spc="-1">
                <a:solidFill>
                  <a:srgbClr val="000000"/>
                </a:solidFill>
                <a:latin typeface="Garamond" panose="02020404030301010803" pitchFamily="18" charset="0"/>
                <a:ea typeface="DejaVu Sans"/>
              </a:rPr>
              <a:t>Replicate 3</a:t>
            </a:r>
            <a:endParaRPr lang="pt-PT" sz="1200" b="0" strike="noStrike" spc="-1">
              <a:latin typeface="Garamond" panose="02020404030301010803" pitchFamily="18" charset="0"/>
            </a:endParaRPr>
          </a:p>
        </p:txBody>
      </p:sp>
      <p:pic>
        <p:nvPicPr>
          <p:cNvPr id="140" name="Imagen 5"/>
          <p:cNvPicPr/>
          <p:nvPr/>
        </p:nvPicPr>
        <p:blipFill>
          <a:blip r:embed="rId5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/>
        </p:blipFill>
        <p:spPr>
          <a:xfrm>
            <a:off x="7864200" y="2754000"/>
            <a:ext cx="1682280" cy="1682280"/>
          </a:xfrm>
          <a:prstGeom prst="rect">
            <a:avLst/>
          </a:prstGeom>
          <a:ln>
            <a:noFill/>
          </a:ln>
        </p:spPr>
      </p:pic>
      <p:pic>
        <p:nvPicPr>
          <p:cNvPr id="141" name="Imagen 6"/>
          <p:cNvPicPr/>
          <p:nvPr/>
        </p:nvPicPr>
        <p:blipFill>
          <a:blip r:embed="rId6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/>
        </p:blipFill>
        <p:spPr>
          <a:xfrm>
            <a:off x="9866160" y="2760840"/>
            <a:ext cx="1682280" cy="1682280"/>
          </a:xfrm>
          <a:prstGeom prst="rect">
            <a:avLst/>
          </a:prstGeom>
          <a:ln>
            <a:noFill/>
          </a:ln>
        </p:spPr>
      </p:pic>
      <p:sp>
        <p:nvSpPr>
          <p:cNvPr id="142" name="CustomShape 7"/>
          <p:cNvSpPr/>
          <p:nvPr/>
        </p:nvSpPr>
        <p:spPr>
          <a:xfrm>
            <a:off x="4257720" y="1581120"/>
            <a:ext cx="1632240" cy="752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7000"/>
              </a:lnSpc>
              <a:spcAft>
                <a:spcPts val="601"/>
              </a:spcAft>
            </a:pPr>
            <a:r>
              <a:rPr lang="pt-PT" sz="1200" b="1" strike="noStrike" spc="-1" dirty="0">
                <a:solidFill>
                  <a:srgbClr val="000000"/>
                </a:solidFill>
                <a:latin typeface="Garamond" panose="02020404030301010803" pitchFamily="18" charset="0"/>
                <a:ea typeface="DejaVu Sans"/>
              </a:rPr>
              <a:t>Low cell-cell repulsion</a:t>
            </a:r>
            <a:endParaRPr lang="pt-PT" sz="1200" b="0" strike="noStrike" spc="-1" dirty="0">
              <a:latin typeface="Garamond" panose="02020404030301010803" pitchFamily="18" charset="0"/>
            </a:endParaRPr>
          </a:p>
          <a:p>
            <a:pPr algn="ctr">
              <a:lnSpc>
                <a:spcPct val="107000"/>
              </a:lnSpc>
              <a:spcAft>
                <a:spcPts val="601"/>
              </a:spcAft>
            </a:pPr>
            <a:r>
              <a:rPr lang="pt-PT" sz="1200" b="1" strike="noStrike" spc="-1" dirty="0">
                <a:solidFill>
                  <a:srgbClr val="000000"/>
                </a:solidFill>
                <a:latin typeface="Garamond" panose="02020404030301010803" pitchFamily="18" charset="0"/>
                <a:ea typeface="DejaVu Sans"/>
              </a:rPr>
              <a:t>(cca=5.0, ccr=15.0)</a:t>
            </a:r>
            <a:endParaRPr lang="pt-PT" sz="1200" b="0" strike="noStrike" spc="-1" dirty="0">
              <a:latin typeface="Garamond" panose="02020404030301010803" pitchFamily="18" charset="0"/>
            </a:endParaRPr>
          </a:p>
        </p:txBody>
      </p:sp>
      <p:sp>
        <p:nvSpPr>
          <p:cNvPr id="143" name="CustomShape 8"/>
          <p:cNvSpPr/>
          <p:nvPr/>
        </p:nvSpPr>
        <p:spPr>
          <a:xfrm>
            <a:off x="4257720" y="3422880"/>
            <a:ext cx="1632240" cy="752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7000"/>
              </a:lnSpc>
              <a:spcAft>
                <a:spcPts val="601"/>
              </a:spcAft>
            </a:pPr>
            <a:r>
              <a:rPr lang="pt-PT" sz="1200" b="1" strike="noStrike" spc="-1">
                <a:solidFill>
                  <a:srgbClr val="000000"/>
                </a:solidFill>
                <a:latin typeface="Garamond" panose="02020404030301010803" pitchFamily="18" charset="0"/>
                <a:ea typeface="DejaVu Sans"/>
              </a:rPr>
              <a:t>Balanced cell-cell adhesion/repulsion</a:t>
            </a:r>
            <a:endParaRPr lang="pt-PT" sz="1200" b="0" strike="noStrike" spc="-1">
              <a:latin typeface="Garamond" panose="02020404030301010803" pitchFamily="18" charset="0"/>
            </a:endParaRPr>
          </a:p>
          <a:p>
            <a:pPr algn="ctr">
              <a:lnSpc>
                <a:spcPct val="107000"/>
              </a:lnSpc>
              <a:spcAft>
                <a:spcPts val="601"/>
              </a:spcAft>
            </a:pPr>
            <a:r>
              <a:rPr lang="pt-PT" sz="1200" b="1" strike="noStrike" spc="-1">
                <a:solidFill>
                  <a:srgbClr val="000000"/>
                </a:solidFill>
                <a:latin typeface="Garamond" panose="02020404030301010803" pitchFamily="18" charset="0"/>
                <a:ea typeface="DejaVu Sans"/>
              </a:rPr>
              <a:t>(cca=5.0, ccr=25.0)</a:t>
            </a:r>
            <a:endParaRPr lang="pt-PT" sz="1200" b="0" strike="noStrike" spc="-1">
              <a:latin typeface="Garamond" panose="02020404030301010803" pitchFamily="18" charset="0"/>
            </a:endParaRPr>
          </a:p>
        </p:txBody>
      </p:sp>
      <p:pic>
        <p:nvPicPr>
          <p:cNvPr id="144" name="Imagen 7"/>
          <p:cNvPicPr/>
          <p:nvPr/>
        </p:nvPicPr>
        <p:blipFill>
          <a:blip r:embed="rId7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/>
        </p:blipFill>
        <p:spPr>
          <a:xfrm>
            <a:off x="5990040" y="4587120"/>
            <a:ext cx="1677600" cy="1677600"/>
          </a:xfrm>
          <a:prstGeom prst="rect">
            <a:avLst/>
          </a:prstGeom>
          <a:ln>
            <a:noFill/>
          </a:ln>
        </p:spPr>
      </p:pic>
      <p:pic>
        <p:nvPicPr>
          <p:cNvPr id="145" name="Imagen 8"/>
          <p:cNvPicPr/>
          <p:nvPr/>
        </p:nvPicPr>
        <p:blipFill>
          <a:blip r:embed="rId8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/>
        </p:blipFill>
        <p:spPr>
          <a:xfrm>
            <a:off x="7864200" y="4578480"/>
            <a:ext cx="1733400" cy="1733400"/>
          </a:xfrm>
          <a:prstGeom prst="rect">
            <a:avLst/>
          </a:prstGeom>
          <a:ln>
            <a:noFill/>
          </a:ln>
        </p:spPr>
      </p:pic>
      <p:pic>
        <p:nvPicPr>
          <p:cNvPr id="146" name="Imagen 9"/>
          <p:cNvPicPr/>
          <p:nvPr/>
        </p:nvPicPr>
        <p:blipFill>
          <a:blip r:embed="rId9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/>
        </p:blipFill>
        <p:spPr>
          <a:xfrm>
            <a:off x="9866160" y="4587120"/>
            <a:ext cx="1724760" cy="1724760"/>
          </a:xfrm>
          <a:prstGeom prst="rect">
            <a:avLst/>
          </a:prstGeom>
          <a:ln>
            <a:noFill/>
          </a:ln>
        </p:spPr>
      </p:pic>
      <p:sp>
        <p:nvSpPr>
          <p:cNvPr id="147" name="CustomShape 9"/>
          <p:cNvSpPr/>
          <p:nvPr/>
        </p:nvSpPr>
        <p:spPr>
          <a:xfrm>
            <a:off x="4257720" y="5084280"/>
            <a:ext cx="1632240" cy="752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7000"/>
              </a:lnSpc>
              <a:spcAft>
                <a:spcPts val="601"/>
              </a:spcAft>
            </a:pPr>
            <a:r>
              <a:rPr lang="pt-PT" sz="1200" b="1" strike="noStrike" spc="-1">
                <a:solidFill>
                  <a:srgbClr val="000000"/>
                </a:solidFill>
                <a:latin typeface="Garamond" panose="02020404030301010803" pitchFamily="18" charset="0"/>
                <a:ea typeface="DejaVu Sans"/>
              </a:rPr>
              <a:t>High cell-cell repulsion</a:t>
            </a:r>
            <a:endParaRPr lang="pt-PT" sz="1200" b="0" strike="noStrike" spc="-1">
              <a:latin typeface="Garamond" panose="02020404030301010803" pitchFamily="18" charset="0"/>
            </a:endParaRPr>
          </a:p>
          <a:p>
            <a:pPr algn="ctr">
              <a:lnSpc>
                <a:spcPct val="107000"/>
              </a:lnSpc>
              <a:spcAft>
                <a:spcPts val="601"/>
              </a:spcAft>
            </a:pPr>
            <a:r>
              <a:rPr lang="pt-PT" sz="1200" b="1" strike="noStrike" spc="-1">
                <a:solidFill>
                  <a:srgbClr val="000000"/>
                </a:solidFill>
                <a:latin typeface="Garamond" panose="02020404030301010803" pitchFamily="18" charset="0"/>
                <a:ea typeface="DejaVu Sans"/>
              </a:rPr>
              <a:t>(cca=5.0, ccr=50.0)</a:t>
            </a:r>
            <a:endParaRPr lang="pt-PT" sz="1200" b="0" strike="noStrike" spc="-1">
              <a:latin typeface="Garamond" panose="02020404030301010803" pitchFamily="18" charset="0"/>
            </a:endParaRPr>
          </a:p>
        </p:txBody>
      </p:sp>
      <p:sp>
        <p:nvSpPr>
          <p:cNvPr id="150" name="CustomShape 12"/>
          <p:cNvSpPr/>
          <p:nvPr/>
        </p:nvSpPr>
        <p:spPr>
          <a:xfrm rot="1973400">
            <a:off x="6751440" y="1711800"/>
            <a:ext cx="248040" cy="250920"/>
          </a:xfrm>
          <a:prstGeom prst="ellipse">
            <a:avLst/>
          </a:prstGeom>
          <a:noFill/>
          <a:ln w="936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1" name="CustomShape 13"/>
          <p:cNvSpPr/>
          <p:nvPr/>
        </p:nvSpPr>
        <p:spPr>
          <a:xfrm rot="1973400">
            <a:off x="6471000" y="1950840"/>
            <a:ext cx="248040" cy="250920"/>
          </a:xfrm>
          <a:prstGeom prst="ellipse">
            <a:avLst/>
          </a:prstGeom>
          <a:noFill/>
          <a:ln w="936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2" name="CustomShape 14"/>
          <p:cNvSpPr/>
          <p:nvPr/>
        </p:nvSpPr>
        <p:spPr>
          <a:xfrm>
            <a:off x="6807240" y="1346040"/>
            <a:ext cx="316800" cy="184320"/>
          </a:xfrm>
          <a:prstGeom prst="ellipse">
            <a:avLst/>
          </a:prstGeom>
          <a:noFill/>
          <a:ln w="9360">
            <a:solidFill>
              <a:srgbClr val="0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3" name="CustomShape 15"/>
          <p:cNvSpPr/>
          <p:nvPr/>
        </p:nvSpPr>
        <p:spPr>
          <a:xfrm>
            <a:off x="6551640" y="1533600"/>
            <a:ext cx="274320" cy="184320"/>
          </a:xfrm>
          <a:prstGeom prst="ellipse">
            <a:avLst/>
          </a:prstGeom>
          <a:noFill/>
          <a:ln w="9360">
            <a:solidFill>
              <a:srgbClr val="0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4" name="CustomShape 16"/>
          <p:cNvSpPr/>
          <p:nvPr/>
        </p:nvSpPr>
        <p:spPr>
          <a:xfrm rot="5810400">
            <a:off x="6490080" y="1812600"/>
            <a:ext cx="274320" cy="184320"/>
          </a:xfrm>
          <a:prstGeom prst="ellipse">
            <a:avLst/>
          </a:prstGeom>
          <a:noFill/>
          <a:ln w="9360">
            <a:solidFill>
              <a:srgbClr val="0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r>
              <a:rPr lang="es-ES" dirty="0" smtClean="0"/>
              <a:t>&lt;</a:t>
            </a:r>
            <a:endParaRPr lang="es-ES" dirty="0"/>
          </a:p>
        </p:txBody>
      </p:sp>
      <p:sp>
        <p:nvSpPr>
          <p:cNvPr id="155" name="CustomShape 17"/>
          <p:cNvSpPr/>
          <p:nvPr/>
        </p:nvSpPr>
        <p:spPr>
          <a:xfrm rot="1973400">
            <a:off x="7160760" y="1451160"/>
            <a:ext cx="248040" cy="250920"/>
          </a:xfrm>
          <a:prstGeom prst="ellipse">
            <a:avLst/>
          </a:prstGeom>
          <a:noFill/>
          <a:ln w="936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6" name="CustomShape 18"/>
          <p:cNvSpPr/>
          <p:nvPr/>
        </p:nvSpPr>
        <p:spPr>
          <a:xfrm rot="17598000">
            <a:off x="8706600" y="1812960"/>
            <a:ext cx="275040" cy="187200"/>
          </a:xfrm>
          <a:prstGeom prst="ellipse">
            <a:avLst/>
          </a:prstGeom>
          <a:noFill/>
          <a:ln w="9360">
            <a:solidFill>
              <a:srgbClr val="0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7" name="CustomShape 19"/>
          <p:cNvSpPr/>
          <p:nvPr/>
        </p:nvSpPr>
        <p:spPr>
          <a:xfrm rot="1973400">
            <a:off x="10242720" y="3439080"/>
            <a:ext cx="248040" cy="250920"/>
          </a:xfrm>
          <a:prstGeom prst="ellipse">
            <a:avLst/>
          </a:prstGeom>
          <a:noFill/>
          <a:ln w="936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8" name="CustomShape 20"/>
          <p:cNvSpPr/>
          <p:nvPr/>
        </p:nvSpPr>
        <p:spPr>
          <a:xfrm rot="1973400">
            <a:off x="10734840" y="3266280"/>
            <a:ext cx="248040" cy="250920"/>
          </a:xfrm>
          <a:prstGeom prst="ellipse">
            <a:avLst/>
          </a:prstGeom>
          <a:noFill/>
          <a:ln w="936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9" name="CustomShape 21"/>
          <p:cNvSpPr/>
          <p:nvPr/>
        </p:nvSpPr>
        <p:spPr>
          <a:xfrm rot="1973400">
            <a:off x="10433880" y="3743640"/>
            <a:ext cx="279360" cy="282960"/>
          </a:xfrm>
          <a:prstGeom prst="ellipse">
            <a:avLst/>
          </a:prstGeom>
          <a:noFill/>
          <a:ln w="936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0" name="CustomShape 22"/>
          <p:cNvSpPr/>
          <p:nvPr/>
        </p:nvSpPr>
        <p:spPr>
          <a:xfrm rot="1973400">
            <a:off x="6901560" y="3891960"/>
            <a:ext cx="285480" cy="289080"/>
          </a:xfrm>
          <a:prstGeom prst="ellipse">
            <a:avLst/>
          </a:prstGeom>
          <a:noFill/>
          <a:ln w="936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61" name="Imagen 4"/>
          <p:cNvPicPr/>
          <p:nvPr/>
        </p:nvPicPr>
        <p:blipFill>
          <a:blip r:embed="rId10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/>
        </p:blipFill>
        <p:spPr>
          <a:xfrm>
            <a:off x="5990760" y="2758680"/>
            <a:ext cx="1682280" cy="1682280"/>
          </a:xfrm>
          <a:prstGeom prst="rect">
            <a:avLst/>
          </a:prstGeom>
          <a:ln>
            <a:noFill/>
          </a:ln>
        </p:spPr>
      </p:pic>
      <p:sp>
        <p:nvSpPr>
          <p:cNvPr id="162" name="CustomShape 23"/>
          <p:cNvSpPr/>
          <p:nvPr/>
        </p:nvSpPr>
        <p:spPr>
          <a:xfrm>
            <a:off x="6807600" y="1346040"/>
            <a:ext cx="316800" cy="184320"/>
          </a:xfrm>
          <a:prstGeom prst="ellipse">
            <a:avLst/>
          </a:prstGeom>
          <a:noFill/>
          <a:ln w="9360">
            <a:solidFill>
              <a:srgbClr val="0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3" name="CustomShape 24"/>
          <p:cNvSpPr/>
          <p:nvPr/>
        </p:nvSpPr>
        <p:spPr>
          <a:xfrm rot="5757000">
            <a:off x="6348600" y="3341880"/>
            <a:ext cx="372960" cy="217080"/>
          </a:xfrm>
          <a:prstGeom prst="ellipse">
            <a:avLst/>
          </a:prstGeom>
          <a:noFill/>
          <a:ln w="9360">
            <a:solidFill>
              <a:srgbClr val="0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4" name="CustomShape 25"/>
          <p:cNvSpPr/>
          <p:nvPr/>
        </p:nvSpPr>
        <p:spPr>
          <a:xfrm rot="1973400">
            <a:off x="6899040" y="3873600"/>
            <a:ext cx="304200" cy="307800"/>
          </a:xfrm>
          <a:prstGeom prst="ellipse">
            <a:avLst/>
          </a:prstGeom>
          <a:noFill/>
          <a:ln w="936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5" name="CustomShape 26"/>
          <p:cNvSpPr/>
          <p:nvPr/>
        </p:nvSpPr>
        <p:spPr>
          <a:xfrm rot="1973400">
            <a:off x="8418600" y="1432800"/>
            <a:ext cx="263520" cy="266760"/>
          </a:xfrm>
          <a:prstGeom prst="ellipse">
            <a:avLst/>
          </a:prstGeom>
          <a:noFill/>
          <a:ln w="936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6" name="CustomShape 27"/>
          <p:cNvSpPr/>
          <p:nvPr/>
        </p:nvSpPr>
        <p:spPr>
          <a:xfrm rot="16656600">
            <a:off x="8434080" y="1725480"/>
            <a:ext cx="275040" cy="187200"/>
          </a:xfrm>
          <a:prstGeom prst="ellipse">
            <a:avLst/>
          </a:prstGeom>
          <a:noFill/>
          <a:ln w="9360">
            <a:solidFill>
              <a:srgbClr val="0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7" name="CustomShape 28"/>
          <p:cNvSpPr/>
          <p:nvPr/>
        </p:nvSpPr>
        <p:spPr>
          <a:xfrm rot="1973400">
            <a:off x="8388360" y="1798920"/>
            <a:ext cx="210600" cy="212760"/>
          </a:xfrm>
          <a:prstGeom prst="ellipse">
            <a:avLst/>
          </a:prstGeom>
          <a:noFill/>
          <a:ln w="936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8" name="CustomShape 29"/>
          <p:cNvSpPr/>
          <p:nvPr/>
        </p:nvSpPr>
        <p:spPr>
          <a:xfrm rot="1973400">
            <a:off x="8804520" y="1350000"/>
            <a:ext cx="246960" cy="280800"/>
          </a:xfrm>
          <a:prstGeom prst="ellipse">
            <a:avLst/>
          </a:prstGeom>
          <a:noFill/>
          <a:ln w="936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9" name="CustomShape 30"/>
          <p:cNvSpPr/>
          <p:nvPr/>
        </p:nvSpPr>
        <p:spPr>
          <a:xfrm rot="4096200">
            <a:off x="10290240" y="1699560"/>
            <a:ext cx="276480" cy="314280"/>
          </a:xfrm>
          <a:prstGeom prst="ellipse">
            <a:avLst/>
          </a:prstGeom>
          <a:noFill/>
          <a:ln w="936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0" name="CustomShape 31"/>
          <p:cNvSpPr/>
          <p:nvPr/>
        </p:nvSpPr>
        <p:spPr>
          <a:xfrm rot="1973400">
            <a:off x="10863360" y="1501920"/>
            <a:ext cx="248040" cy="250920"/>
          </a:xfrm>
          <a:prstGeom prst="ellipse">
            <a:avLst/>
          </a:prstGeom>
          <a:noFill/>
          <a:ln w="936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1" name="CustomShape 32"/>
          <p:cNvSpPr/>
          <p:nvPr/>
        </p:nvSpPr>
        <p:spPr>
          <a:xfrm rot="4096200">
            <a:off x="10686240" y="1954440"/>
            <a:ext cx="225000" cy="255600"/>
          </a:xfrm>
          <a:prstGeom prst="ellipse">
            <a:avLst/>
          </a:prstGeom>
          <a:noFill/>
          <a:ln w="936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2" name="CustomShape 33"/>
          <p:cNvSpPr/>
          <p:nvPr/>
        </p:nvSpPr>
        <p:spPr>
          <a:xfrm rot="1973400">
            <a:off x="11007360" y="1919160"/>
            <a:ext cx="248040" cy="250920"/>
          </a:xfrm>
          <a:prstGeom prst="ellipse">
            <a:avLst/>
          </a:prstGeom>
          <a:noFill/>
          <a:ln w="936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3" name="CustomShape 34"/>
          <p:cNvSpPr/>
          <p:nvPr/>
        </p:nvSpPr>
        <p:spPr>
          <a:xfrm rot="1973400">
            <a:off x="10634760" y="1557000"/>
            <a:ext cx="262080" cy="264600"/>
          </a:xfrm>
          <a:prstGeom prst="ellipse">
            <a:avLst/>
          </a:prstGeom>
          <a:noFill/>
          <a:ln w="936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4" name="CustomShape 35"/>
          <p:cNvSpPr/>
          <p:nvPr/>
        </p:nvSpPr>
        <p:spPr>
          <a:xfrm rot="4096200">
            <a:off x="10487880" y="1880280"/>
            <a:ext cx="225000" cy="255600"/>
          </a:xfrm>
          <a:prstGeom prst="ellipse">
            <a:avLst/>
          </a:prstGeom>
          <a:noFill/>
          <a:ln w="936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5" name="CustomShape 36"/>
          <p:cNvSpPr/>
          <p:nvPr/>
        </p:nvSpPr>
        <p:spPr>
          <a:xfrm rot="1883400">
            <a:off x="8568000" y="3779280"/>
            <a:ext cx="376200" cy="244440"/>
          </a:xfrm>
          <a:prstGeom prst="ellipse">
            <a:avLst/>
          </a:prstGeom>
          <a:noFill/>
          <a:ln w="9360">
            <a:solidFill>
              <a:srgbClr val="0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6" name="CustomShape 37"/>
          <p:cNvSpPr/>
          <p:nvPr/>
        </p:nvSpPr>
        <p:spPr>
          <a:xfrm rot="1973400">
            <a:off x="8766000" y="3242160"/>
            <a:ext cx="279360" cy="282600"/>
          </a:xfrm>
          <a:prstGeom prst="ellipse">
            <a:avLst/>
          </a:prstGeom>
          <a:noFill/>
          <a:ln w="936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7" name="CustomShape 38"/>
          <p:cNvSpPr/>
          <p:nvPr/>
        </p:nvSpPr>
        <p:spPr>
          <a:xfrm rot="1973400">
            <a:off x="8443800" y="3674160"/>
            <a:ext cx="247320" cy="250200"/>
          </a:xfrm>
          <a:prstGeom prst="ellipse">
            <a:avLst/>
          </a:prstGeom>
          <a:noFill/>
          <a:ln w="936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8" name="CustomShape 39"/>
          <p:cNvSpPr/>
          <p:nvPr/>
        </p:nvSpPr>
        <p:spPr>
          <a:xfrm rot="1973400">
            <a:off x="11000520" y="3354480"/>
            <a:ext cx="223560" cy="226080"/>
          </a:xfrm>
          <a:prstGeom prst="ellipse">
            <a:avLst/>
          </a:prstGeom>
          <a:noFill/>
          <a:ln w="936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9" name="CustomShape 40"/>
          <p:cNvSpPr/>
          <p:nvPr/>
        </p:nvSpPr>
        <p:spPr>
          <a:xfrm rot="4096200">
            <a:off x="10443960" y="3048840"/>
            <a:ext cx="234000" cy="266040"/>
          </a:xfrm>
          <a:prstGeom prst="ellipse">
            <a:avLst/>
          </a:prstGeom>
          <a:noFill/>
          <a:ln w="936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0" name="CustomShape 41"/>
          <p:cNvSpPr/>
          <p:nvPr/>
        </p:nvSpPr>
        <p:spPr>
          <a:xfrm rot="16885200">
            <a:off x="10595520" y="3053880"/>
            <a:ext cx="374400" cy="230760"/>
          </a:xfrm>
          <a:prstGeom prst="ellipse">
            <a:avLst/>
          </a:prstGeom>
          <a:noFill/>
          <a:ln w="9360">
            <a:solidFill>
              <a:srgbClr val="0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1" name="CustomShape 42"/>
          <p:cNvSpPr/>
          <p:nvPr/>
        </p:nvSpPr>
        <p:spPr>
          <a:xfrm rot="1973400">
            <a:off x="10624680" y="5384520"/>
            <a:ext cx="286560" cy="288720"/>
          </a:xfrm>
          <a:prstGeom prst="ellipse">
            <a:avLst/>
          </a:prstGeom>
          <a:noFill/>
          <a:ln w="936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2" name="CustomShape 43"/>
          <p:cNvSpPr/>
          <p:nvPr/>
        </p:nvSpPr>
        <p:spPr>
          <a:xfrm rot="1973400">
            <a:off x="10710000" y="5742360"/>
            <a:ext cx="286560" cy="288720"/>
          </a:xfrm>
          <a:prstGeom prst="ellipse">
            <a:avLst/>
          </a:prstGeom>
          <a:noFill/>
          <a:ln w="936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3" name="CustomShape 44"/>
          <p:cNvSpPr/>
          <p:nvPr/>
        </p:nvSpPr>
        <p:spPr>
          <a:xfrm rot="1973400">
            <a:off x="10499760" y="5028840"/>
            <a:ext cx="309240" cy="311760"/>
          </a:xfrm>
          <a:prstGeom prst="ellipse">
            <a:avLst/>
          </a:prstGeom>
          <a:noFill/>
          <a:ln w="936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4" name="CustomShape 45"/>
          <p:cNvSpPr/>
          <p:nvPr/>
        </p:nvSpPr>
        <p:spPr>
          <a:xfrm rot="1973400">
            <a:off x="6831360" y="5317920"/>
            <a:ext cx="248040" cy="250920"/>
          </a:xfrm>
          <a:prstGeom prst="ellipse">
            <a:avLst/>
          </a:prstGeom>
          <a:noFill/>
          <a:ln w="936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5" name="CustomShape 46"/>
          <p:cNvSpPr/>
          <p:nvPr/>
        </p:nvSpPr>
        <p:spPr>
          <a:xfrm rot="1973400">
            <a:off x="7031880" y="5447160"/>
            <a:ext cx="248040" cy="250920"/>
          </a:xfrm>
          <a:prstGeom prst="ellipse">
            <a:avLst/>
          </a:prstGeom>
          <a:noFill/>
          <a:ln w="936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6" name="CustomShape 47"/>
          <p:cNvSpPr/>
          <p:nvPr/>
        </p:nvSpPr>
        <p:spPr>
          <a:xfrm rot="1973400">
            <a:off x="6605640" y="5020920"/>
            <a:ext cx="277560" cy="279720"/>
          </a:xfrm>
          <a:prstGeom prst="ellipse">
            <a:avLst/>
          </a:prstGeom>
          <a:noFill/>
          <a:ln w="936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7" name="CustomShape 48"/>
          <p:cNvSpPr/>
          <p:nvPr/>
        </p:nvSpPr>
        <p:spPr>
          <a:xfrm rot="1973400">
            <a:off x="6470640" y="5527080"/>
            <a:ext cx="270720" cy="272520"/>
          </a:xfrm>
          <a:prstGeom prst="ellipse">
            <a:avLst/>
          </a:prstGeom>
          <a:noFill/>
          <a:ln w="936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8" name="CustomShape 49"/>
          <p:cNvSpPr/>
          <p:nvPr/>
        </p:nvSpPr>
        <p:spPr>
          <a:xfrm rot="1973400">
            <a:off x="8543880" y="5173920"/>
            <a:ext cx="248040" cy="250920"/>
          </a:xfrm>
          <a:prstGeom prst="ellipse">
            <a:avLst/>
          </a:prstGeom>
          <a:noFill/>
          <a:ln w="936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9" name="CustomShape 50"/>
          <p:cNvSpPr/>
          <p:nvPr/>
        </p:nvSpPr>
        <p:spPr>
          <a:xfrm rot="1973400">
            <a:off x="8953920" y="5570640"/>
            <a:ext cx="251640" cy="254880"/>
          </a:xfrm>
          <a:prstGeom prst="ellipse">
            <a:avLst/>
          </a:prstGeom>
          <a:noFill/>
          <a:ln w="936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0" name="CustomShape 51"/>
          <p:cNvSpPr/>
          <p:nvPr/>
        </p:nvSpPr>
        <p:spPr>
          <a:xfrm rot="1973400">
            <a:off x="8852040" y="4997520"/>
            <a:ext cx="245880" cy="247320"/>
          </a:xfrm>
          <a:prstGeom prst="ellipse">
            <a:avLst/>
          </a:prstGeom>
          <a:noFill/>
          <a:ln w="936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1" name="CustomShape 52"/>
          <p:cNvSpPr/>
          <p:nvPr/>
        </p:nvSpPr>
        <p:spPr>
          <a:xfrm rot="1973400">
            <a:off x="8615160" y="4942800"/>
            <a:ext cx="245880" cy="247320"/>
          </a:xfrm>
          <a:prstGeom prst="ellipse">
            <a:avLst/>
          </a:prstGeom>
          <a:noFill/>
          <a:ln w="936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5" name="CustomShape 4"/>
          <p:cNvSpPr/>
          <p:nvPr/>
        </p:nvSpPr>
        <p:spPr>
          <a:xfrm>
            <a:off x="517688" y="734960"/>
            <a:ext cx="3401741" cy="1105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>
              <a:lnSpc>
                <a:spcPct val="90000"/>
              </a:lnSpc>
              <a:spcAft>
                <a:spcPts val="601"/>
              </a:spcAft>
            </a:pPr>
            <a:r>
              <a:rPr lang="es-ES" sz="1800" b="1" strike="noStrike" spc="-1" dirty="0" err="1">
                <a:solidFill>
                  <a:srgbClr val="000000"/>
                </a:solidFill>
                <a:latin typeface="Garamond" panose="02020404030301010803" pitchFamily="18" charset="0"/>
                <a:ea typeface="DejaVu Sans"/>
              </a:rPr>
              <a:t>Rosette</a:t>
            </a:r>
            <a:r>
              <a:rPr lang="es-ES" sz="1800" b="1" strike="noStrike" spc="-1" dirty="0">
                <a:solidFill>
                  <a:srgbClr val="000000"/>
                </a:solidFill>
                <a:latin typeface="Garamond" panose="02020404030301010803" pitchFamily="18" charset="0"/>
                <a:ea typeface="DejaVu Sans"/>
              </a:rPr>
              <a:t> </a:t>
            </a:r>
            <a:r>
              <a:rPr lang="es-ES" sz="1800" b="1" strike="noStrike" spc="-1" dirty="0" err="1">
                <a:solidFill>
                  <a:srgbClr val="000000"/>
                </a:solidFill>
                <a:latin typeface="Garamond" panose="02020404030301010803" pitchFamily="18" charset="0"/>
                <a:ea typeface="DejaVu Sans"/>
              </a:rPr>
              <a:t>formation</a:t>
            </a:r>
            <a:endParaRPr lang="pt-PT" sz="1800" b="0" strike="noStrike" spc="-1" dirty="0">
              <a:latin typeface="Garamond" panose="02020404030301010803" pitchFamily="18" charset="0"/>
            </a:endParaRPr>
          </a:p>
          <a:p>
            <a:pPr>
              <a:lnSpc>
                <a:spcPct val="90000"/>
              </a:lnSpc>
              <a:spcAft>
                <a:spcPts val="601"/>
              </a:spcAft>
            </a:pPr>
            <a:r>
              <a:rPr lang="en-US" sz="1500" b="1" strike="noStrike" spc="-1" dirty="0" smtClean="0">
                <a:solidFill>
                  <a:srgbClr val="000000"/>
                </a:solidFill>
                <a:latin typeface="Garamond" panose="02020404030301010803" pitchFamily="18" charset="0"/>
                <a:ea typeface="DejaVu Sans"/>
              </a:rPr>
              <a:t>Cell mechanics </a:t>
            </a:r>
            <a:r>
              <a:rPr lang="en-US" sz="1500" b="1" spc="-1" dirty="0" smtClean="0">
                <a:solidFill>
                  <a:srgbClr val="000000"/>
                </a:solidFill>
                <a:latin typeface="Garamond" panose="02020404030301010803" pitchFamily="18" charset="0"/>
                <a:ea typeface="DejaVu Sans"/>
              </a:rPr>
              <a:t>parameter sweep</a:t>
            </a:r>
            <a:endParaRPr lang="pt-PT" sz="1500" b="0" strike="noStrike" spc="-1" dirty="0">
              <a:latin typeface="Garamond" panose="02020404030301010803" pitchFamily="18" charset="0"/>
            </a:endParaRPr>
          </a:p>
        </p:txBody>
      </p:sp>
      <p:sp>
        <p:nvSpPr>
          <p:cNvPr id="66" name="CustomShape 5"/>
          <p:cNvSpPr/>
          <p:nvPr/>
        </p:nvSpPr>
        <p:spPr>
          <a:xfrm>
            <a:off x="481672" y="1858896"/>
            <a:ext cx="3644640" cy="401086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285840" indent="-285480" algn="just">
              <a:lnSpc>
                <a:spcPct val="107000"/>
              </a:lnSpc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lang="pt-PT" sz="1400" b="1" strike="noStrike" spc="-1" dirty="0" smtClean="0">
                <a:solidFill>
                  <a:srgbClr val="000000"/>
                </a:solidFill>
                <a:latin typeface="Garamond" panose="02020404030301010803" pitchFamily="18" charset="0"/>
                <a:ea typeface="DejaVu Sans"/>
              </a:rPr>
              <a:t>Neurite-neurite interactions: </a:t>
            </a:r>
          </a:p>
          <a:p>
            <a:pPr marL="743040" lvl="1" indent="-285480" algn="just">
              <a:lnSpc>
                <a:spcPct val="107000"/>
              </a:lnSpc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lang="pt-PT" sz="1400" spc="-1" dirty="0" smtClean="0">
                <a:solidFill>
                  <a:srgbClr val="000000"/>
                </a:solidFill>
                <a:latin typeface="Garamond" panose="02020404030301010803" pitchFamily="18" charset="0"/>
              </a:rPr>
              <a:t>Low repulsion</a:t>
            </a:r>
          </a:p>
          <a:p>
            <a:pPr marL="743040" lvl="1" indent="-285480" algn="just">
              <a:lnSpc>
                <a:spcPct val="107000"/>
              </a:lnSpc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lang="pt-PT" sz="1400" spc="-1" dirty="0" smtClean="0">
                <a:solidFill>
                  <a:srgbClr val="000000"/>
                </a:solidFill>
                <a:latin typeface="Garamond" panose="02020404030301010803" pitchFamily="18" charset="0"/>
              </a:rPr>
              <a:t>Adhesion coefficient: 5.0</a:t>
            </a:r>
          </a:p>
          <a:p>
            <a:pPr marL="743040" lvl="1" indent="-285480" algn="just">
              <a:lnSpc>
                <a:spcPct val="107000"/>
              </a:lnSpc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lang="pt-PT" sz="1400" spc="-1" dirty="0" smtClean="0">
                <a:solidFill>
                  <a:srgbClr val="000000"/>
                </a:solidFill>
                <a:latin typeface="Garamond" panose="02020404030301010803" pitchFamily="18" charset="0"/>
              </a:rPr>
              <a:t>Repulsion coefficient: 15.0</a:t>
            </a:r>
          </a:p>
          <a:p>
            <a:pPr marL="743040" lvl="1" indent="-285480" algn="just">
              <a:lnSpc>
                <a:spcPct val="107000"/>
              </a:lnSpc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endParaRPr lang="pt-PT" sz="1400" strike="noStrike" spc="-1" dirty="0">
              <a:latin typeface="Garamond" panose="02020404030301010803" pitchFamily="18" charset="0"/>
            </a:endParaRPr>
          </a:p>
          <a:p>
            <a:pPr marL="285840" indent="-285480" algn="just">
              <a:lnSpc>
                <a:spcPct val="107000"/>
              </a:lnSpc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lang="pt-PT" sz="1400" b="1" strike="noStrike" spc="-1" dirty="0">
                <a:solidFill>
                  <a:srgbClr val="000000"/>
                </a:solidFill>
                <a:latin typeface="Garamond" panose="02020404030301010803" pitchFamily="18" charset="0"/>
                <a:ea typeface="DejaVu Sans"/>
              </a:rPr>
              <a:t>Neurite-cell </a:t>
            </a:r>
            <a:r>
              <a:rPr lang="pt-PT" sz="1400" b="1" spc="-1" dirty="0" smtClean="0">
                <a:solidFill>
                  <a:srgbClr val="000000"/>
                </a:solidFill>
                <a:latin typeface="Garamond" panose="02020404030301010803" pitchFamily="18" charset="0"/>
                <a:ea typeface="DejaVu Sans"/>
              </a:rPr>
              <a:t>interactions:</a:t>
            </a:r>
            <a:endParaRPr lang="pt-PT" sz="1400" b="1" strike="noStrike" spc="-1" dirty="0" smtClean="0">
              <a:solidFill>
                <a:srgbClr val="000000"/>
              </a:solidFill>
              <a:latin typeface="Garamond" panose="02020404030301010803" pitchFamily="18" charset="0"/>
              <a:ea typeface="DejaVu Sans"/>
            </a:endParaRPr>
          </a:p>
          <a:p>
            <a:pPr marL="743040" lvl="1" indent="-285480" algn="just">
              <a:lnSpc>
                <a:spcPct val="107000"/>
              </a:lnSpc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lang="pt-PT" sz="1400" spc="-1" dirty="0" smtClean="0">
                <a:solidFill>
                  <a:srgbClr val="000000"/>
                </a:solidFill>
                <a:latin typeface="Garamond" panose="02020404030301010803" pitchFamily="18" charset="0"/>
              </a:rPr>
              <a:t>Balanced repulsion</a:t>
            </a:r>
            <a:endParaRPr lang="pt-PT" sz="1400" spc="-1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marL="743040" lvl="1" indent="-285480" algn="just">
              <a:lnSpc>
                <a:spcPct val="107000"/>
              </a:lnSpc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lang="pt-PT" sz="1400" spc="-1" dirty="0">
                <a:solidFill>
                  <a:srgbClr val="000000"/>
                </a:solidFill>
                <a:latin typeface="Garamond" panose="02020404030301010803" pitchFamily="18" charset="0"/>
              </a:rPr>
              <a:t>Adhesion coefficient: 5.0</a:t>
            </a:r>
          </a:p>
          <a:p>
            <a:pPr marL="743040" lvl="1" indent="-285480" algn="just">
              <a:lnSpc>
                <a:spcPct val="107000"/>
              </a:lnSpc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lang="pt-PT" sz="1400" spc="-1" dirty="0">
                <a:solidFill>
                  <a:srgbClr val="000000"/>
                </a:solidFill>
                <a:latin typeface="Garamond" panose="02020404030301010803" pitchFamily="18" charset="0"/>
              </a:rPr>
              <a:t>Repulsion coefficient: </a:t>
            </a:r>
            <a:r>
              <a:rPr lang="pt-PT" sz="1400" spc="-1" dirty="0" smtClean="0">
                <a:solidFill>
                  <a:srgbClr val="000000"/>
                </a:solidFill>
                <a:latin typeface="Garamond" panose="02020404030301010803" pitchFamily="18" charset="0"/>
              </a:rPr>
              <a:t>25.0</a:t>
            </a:r>
            <a:endParaRPr lang="pt-PT" sz="1400" spc="-1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marL="360" algn="just">
              <a:lnSpc>
                <a:spcPct val="107000"/>
              </a:lnSpc>
              <a:spcAft>
                <a:spcPts val="601"/>
              </a:spcAft>
              <a:buClr>
                <a:srgbClr val="000000"/>
              </a:buClr>
            </a:pPr>
            <a:endParaRPr lang="pt-PT" sz="1400" b="0" strike="noStrike" spc="-1" dirty="0">
              <a:latin typeface="Garamond" panose="02020404030301010803" pitchFamily="18" charset="0"/>
            </a:endParaRPr>
          </a:p>
          <a:p>
            <a:pPr marL="285840" indent="-285480" algn="just">
              <a:lnSpc>
                <a:spcPct val="107000"/>
              </a:lnSpc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lang="pt-PT" sz="1400" b="1" strike="noStrike" spc="-1" dirty="0">
                <a:solidFill>
                  <a:srgbClr val="000000"/>
                </a:solidFill>
                <a:latin typeface="Garamond" panose="02020404030301010803" pitchFamily="18" charset="0"/>
                <a:ea typeface="DejaVu Sans"/>
              </a:rPr>
              <a:t>Cell-cell </a:t>
            </a:r>
            <a:r>
              <a:rPr lang="pt-PT" sz="1400" b="1" spc="-1" dirty="0" smtClean="0">
                <a:solidFill>
                  <a:srgbClr val="000000"/>
                </a:solidFill>
                <a:latin typeface="Garamond" panose="02020404030301010803" pitchFamily="18" charset="0"/>
                <a:ea typeface="DejaVu Sans"/>
              </a:rPr>
              <a:t>interactions:</a:t>
            </a:r>
          </a:p>
          <a:p>
            <a:pPr marL="743040" lvl="1" indent="-285480" algn="just">
              <a:lnSpc>
                <a:spcPct val="107000"/>
              </a:lnSpc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lang="pt-PT" sz="1400" spc="-1" dirty="0" smtClean="0">
                <a:solidFill>
                  <a:srgbClr val="000000"/>
                </a:solidFill>
                <a:latin typeface="Garamond" panose="02020404030301010803" pitchFamily="18" charset="0"/>
                <a:ea typeface="DejaVu Sans"/>
              </a:rPr>
              <a:t>Variable</a:t>
            </a:r>
            <a:endParaRPr lang="pt-PT" sz="1400" strike="noStrike" spc="-1" dirty="0" smtClean="0">
              <a:solidFill>
                <a:srgbClr val="000000"/>
              </a:solidFill>
              <a:latin typeface="Garamond" panose="02020404030301010803" pitchFamily="18" charset="0"/>
              <a:ea typeface="DejaVu Sans"/>
            </a:endParaRPr>
          </a:p>
          <a:p>
            <a:pPr marL="743040" lvl="1" indent="-285480" algn="just">
              <a:lnSpc>
                <a:spcPct val="107000"/>
              </a:lnSpc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lang="pt-PT" sz="1400" spc="-1" dirty="0" smtClean="0">
                <a:solidFill>
                  <a:srgbClr val="000000"/>
                </a:solidFill>
                <a:latin typeface="Garamond" panose="02020404030301010803" pitchFamily="18" charset="0"/>
              </a:rPr>
              <a:t>See row label for each case</a:t>
            </a:r>
            <a:endParaRPr lang="pt-PT" sz="1400" strike="noStrike" spc="-1" dirty="0">
              <a:latin typeface="Garamond" panose="02020404030301010803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CustomShape 1"/>
          <p:cNvSpPr/>
          <p:nvPr/>
        </p:nvSpPr>
        <p:spPr>
          <a:xfrm>
            <a:off x="8610480" y="6356520"/>
            <a:ext cx="2740320" cy="362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</a:pPr>
            <a:fld id="{60F82BA4-F54C-49A4-A383-87986D38666B}" type="slidenum">
              <a:rPr lang="pt-PT" sz="1200" b="0" strike="noStrike" spc="-1">
                <a:solidFill>
                  <a:srgbClr val="8B8B8B"/>
                </a:solidFill>
                <a:latin typeface="Calibri"/>
                <a:ea typeface="DejaVu Sans"/>
              </a:rPr>
              <a:t>4</a:t>
            </a:fld>
            <a:endParaRPr lang="pt-PT" sz="1200" b="0" strike="noStrike" spc="-1">
              <a:latin typeface="Arial"/>
            </a:endParaRPr>
          </a:p>
        </p:txBody>
      </p:sp>
      <p:sp>
        <p:nvSpPr>
          <p:cNvPr id="193" name="CustomShape 2"/>
          <p:cNvSpPr/>
          <p:nvPr/>
        </p:nvSpPr>
        <p:spPr>
          <a:xfrm>
            <a:off x="382680" y="4587840"/>
            <a:ext cx="179640" cy="637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t/>
            </a:r>
            <a:br/>
            <a:endParaRPr lang="pt-PT" sz="1800" b="0" strike="noStrike" spc="-1">
              <a:latin typeface="Arial"/>
            </a:endParaRPr>
          </a:p>
        </p:txBody>
      </p:sp>
      <p:pic>
        <p:nvPicPr>
          <p:cNvPr id="195" name="Imagen 1"/>
          <p:cNvPicPr/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/>
        </p:blipFill>
        <p:spPr>
          <a:xfrm>
            <a:off x="5990040" y="932040"/>
            <a:ext cx="1677600" cy="1677600"/>
          </a:xfrm>
          <a:prstGeom prst="rect">
            <a:avLst/>
          </a:prstGeom>
          <a:ln>
            <a:noFill/>
          </a:ln>
        </p:spPr>
      </p:pic>
      <p:pic>
        <p:nvPicPr>
          <p:cNvPr id="196" name="Imagen 2"/>
          <p:cNvPicPr/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/>
        </p:blipFill>
        <p:spPr>
          <a:xfrm>
            <a:off x="7867080" y="932400"/>
            <a:ext cx="1679400" cy="1679400"/>
          </a:xfrm>
          <a:prstGeom prst="rect">
            <a:avLst/>
          </a:prstGeom>
          <a:ln>
            <a:noFill/>
          </a:ln>
        </p:spPr>
      </p:pic>
      <p:pic>
        <p:nvPicPr>
          <p:cNvPr id="197" name="Imagen 3"/>
          <p:cNvPicPr/>
          <p:nvPr/>
        </p:nvPicPr>
        <p:blipFill>
          <a:blip r:embed="rId5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/>
        </p:blipFill>
        <p:spPr>
          <a:xfrm>
            <a:off x="9866160" y="927720"/>
            <a:ext cx="1682280" cy="1682280"/>
          </a:xfrm>
          <a:prstGeom prst="rect">
            <a:avLst/>
          </a:prstGeom>
          <a:ln>
            <a:noFill/>
          </a:ln>
        </p:spPr>
      </p:pic>
      <p:sp>
        <p:nvSpPr>
          <p:cNvPr id="198" name="CustomShape 4"/>
          <p:cNvSpPr/>
          <p:nvPr/>
        </p:nvSpPr>
        <p:spPr>
          <a:xfrm>
            <a:off x="6317640" y="492480"/>
            <a:ext cx="11962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7000"/>
              </a:lnSpc>
              <a:spcAft>
                <a:spcPts val="601"/>
              </a:spcAft>
            </a:pPr>
            <a:r>
              <a:rPr lang="pt-PT" sz="1200" b="0" strike="noStrike" spc="-1">
                <a:solidFill>
                  <a:srgbClr val="000000"/>
                </a:solidFill>
                <a:latin typeface="Garamond" panose="02020404030301010803" pitchFamily="18" charset="0"/>
                <a:ea typeface="DejaVu Sans"/>
              </a:rPr>
              <a:t>Replicate 1</a:t>
            </a:r>
            <a:endParaRPr lang="pt-PT" sz="1200" b="0" strike="noStrike" spc="-1">
              <a:latin typeface="Garamond" panose="02020404030301010803" pitchFamily="18" charset="0"/>
            </a:endParaRPr>
          </a:p>
        </p:txBody>
      </p:sp>
      <p:sp>
        <p:nvSpPr>
          <p:cNvPr id="199" name="CustomShape 5"/>
          <p:cNvSpPr/>
          <p:nvPr/>
        </p:nvSpPr>
        <p:spPr>
          <a:xfrm>
            <a:off x="8195400" y="489240"/>
            <a:ext cx="11962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7000"/>
              </a:lnSpc>
              <a:spcAft>
                <a:spcPts val="601"/>
              </a:spcAft>
            </a:pPr>
            <a:r>
              <a:rPr lang="pt-PT" sz="1200" b="0" strike="noStrike" spc="-1">
                <a:solidFill>
                  <a:srgbClr val="000000"/>
                </a:solidFill>
                <a:latin typeface="Garamond" panose="02020404030301010803" pitchFamily="18" charset="0"/>
                <a:ea typeface="DejaVu Sans"/>
              </a:rPr>
              <a:t>Replicate 2</a:t>
            </a:r>
            <a:endParaRPr lang="pt-PT" sz="1200" b="0" strike="noStrike" spc="-1">
              <a:latin typeface="Garamond" panose="02020404030301010803" pitchFamily="18" charset="0"/>
            </a:endParaRPr>
          </a:p>
        </p:txBody>
      </p:sp>
      <p:sp>
        <p:nvSpPr>
          <p:cNvPr id="200" name="CustomShape 6"/>
          <p:cNvSpPr/>
          <p:nvPr/>
        </p:nvSpPr>
        <p:spPr>
          <a:xfrm>
            <a:off x="10195920" y="489240"/>
            <a:ext cx="11962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7000"/>
              </a:lnSpc>
              <a:spcAft>
                <a:spcPts val="601"/>
              </a:spcAft>
            </a:pPr>
            <a:r>
              <a:rPr lang="pt-PT" sz="1200" b="0" strike="noStrike" spc="-1">
                <a:solidFill>
                  <a:srgbClr val="000000"/>
                </a:solidFill>
                <a:latin typeface="Garamond" panose="02020404030301010803" pitchFamily="18" charset="0"/>
                <a:ea typeface="DejaVu Sans"/>
              </a:rPr>
              <a:t>Replicate 3</a:t>
            </a:r>
            <a:endParaRPr lang="pt-PT" sz="1200" b="0" strike="noStrike" spc="-1">
              <a:latin typeface="Garamond" panose="02020404030301010803" pitchFamily="18" charset="0"/>
            </a:endParaRPr>
          </a:p>
        </p:txBody>
      </p:sp>
      <p:pic>
        <p:nvPicPr>
          <p:cNvPr id="201" name="Imagen 4"/>
          <p:cNvPicPr/>
          <p:nvPr/>
        </p:nvPicPr>
        <p:blipFill>
          <a:blip r:embed="rId6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/>
        </p:blipFill>
        <p:spPr>
          <a:xfrm>
            <a:off x="5990760" y="2758680"/>
            <a:ext cx="1682280" cy="1682280"/>
          </a:xfrm>
          <a:prstGeom prst="rect">
            <a:avLst/>
          </a:prstGeom>
          <a:ln>
            <a:noFill/>
          </a:ln>
        </p:spPr>
      </p:pic>
      <p:pic>
        <p:nvPicPr>
          <p:cNvPr id="202" name="Imagen 5"/>
          <p:cNvPicPr/>
          <p:nvPr/>
        </p:nvPicPr>
        <p:blipFill>
          <a:blip r:embed="rId7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/>
        </p:blipFill>
        <p:spPr>
          <a:xfrm>
            <a:off x="7864200" y="2754000"/>
            <a:ext cx="1682280" cy="1682280"/>
          </a:xfrm>
          <a:prstGeom prst="rect">
            <a:avLst/>
          </a:prstGeom>
          <a:ln>
            <a:noFill/>
          </a:ln>
        </p:spPr>
      </p:pic>
      <p:pic>
        <p:nvPicPr>
          <p:cNvPr id="203" name="Imagen 6"/>
          <p:cNvPicPr/>
          <p:nvPr/>
        </p:nvPicPr>
        <p:blipFill>
          <a:blip r:embed="rId8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/>
        </p:blipFill>
        <p:spPr>
          <a:xfrm>
            <a:off x="9864000" y="2760840"/>
            <a:ext cx="1682280" cy="1682280"/>
          </a:xfrm>
          <a:prstGeom prst="rect">
            <a:avLst/>
          </a:prstGeom>
          <a:ln>
            <a:noFill/>
          </a:ln>
        </p:spPr>
      </p:pic>
      <p:sp>
        <p:nvSpPr>
          <p:cNvPr id="204" name="CustomShape 7"/>
          <p:cNvSpPr/>
          <p:nvPr/>
        </p:nvSpPr>
        <p:spPr>
          <a:xfrm>
            <a:off x="4257720" y="1581120"/>
            <a:ext cx="1632240" cy="752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7000"/>
              </a:lnSpc>
              <a:spcAft>
                <a:spcPts val="601"/>
              </a:spcAft>
            </a:pPr>
            <a:r>
              <a:rPr lang="pt-PT" sz="1200" b="1" strike="noStrike" spc="-1">
                <a:solidFill>
                  <a:srgbClr val="000000"/>
                </a:solidFill>
                <a:latin typeface="Garamond" panose="02020404030301010803" pitchFamily="18" charset="0"/>
                <a:ea typeface="DejaVu Sans"/>
              </a:rPr>
              <a:t>Low cell-cell repulsion</a:t>
            </a:r>
            <a:endParaRPr lang="pt-PT" sz="1200" b="0" strike="noStrike" spc="-1">
              <a:latin typeface="Garamond" panose="02020404030301010803" pitchFamily="18" charset="0"/>
            </a:endParaRPr>
          </a:p>
          <a:p>
            <a:pPr algn="ctr">
              <a:lnSpc>
                <a:spcPct val="107000"/>
              </a:lnSpc>
              <a:spcAft>
                <a:spcPts val="601"/>
              </a:spcAft>
            </a:pPr>
            <a:r>
              <a:rPr lang="pt-PT" sz="1200" b="1" strike="noStrike" spc="-1">
                <a:solidFill>
                  <a:srgbClr val="000000"/>
                </a:solidFill>
                <a:latin typeface="Garamond" panose="02020404030301010803" pitchFamily="18" charset="0"/>
                <a:ea typeface="DejaVu Sans"/>
              </a:rPr>
              <a:t>(cca=5.0, ccr=15.0)</a:t>
            </a:r>
            <a:endParaRPr lang="pt-PT" sz="1200" b="0" strike="noStrike" spc="-1">
              <a:latin typeface="Garamond" panose="02020404030301010803" pitchFamily="18" charset="0"/>
            </a:endParaRPr>
          </a:p>
        </p:txBody>
      </p:sp>
      <p:sp>
        <p:nvSpPr>
          <p:cNvPr id="205" name="CustomShape 8"/>
          <p:cNvSpPr/>
          <p:nvPr/>
        </p:nvSpPr>
        <p:spPr>
          <a:xfrm>
            <a:off x="4257720" y="3422880"/>
            <a:ext cx="1632240" cy="752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7000"/>
              </a:lnSpc>
              <a:spcAft>
                <a:spcPts val="601"/>
              </a:spcAft>
            </a:pPr>
            <a:r>
              <a:rPr lang="pt-PT" sz="1200" b="1" strike="noStrike" spc="-1">
                <a:solidFill>
                  <a:srgbClr val="000000"/>
                </a:solidFill>
                <a:latin typeface="Garamond" panose="02020404030301010803" pitchFamily="18" charset="0"/>
                <a:ea typeface="DejaVu Sans"/>
              </a:rPr>
              <a:t>Balanced cell-cell adhesion/repulsion</a:t>
            </a:r>
            <a:endParaRPr lang="pt-PT" sz="1200" b="0" strike="noStrike" spc="-1">
              <a:latin typeface="Garamond" panose="02020404030301010803" pitchFamily="18" charset="0"/>
            </a:endParaRPr>
          </a:p>
          <a:p>
            <a:pPr algn="ctr">
              <a:lnSpc>
                <a:spcPct val="107000"/>
              </a:lnSpc>
              <a:spcAft>
                <a:spcPts val="601"/>
              </a:spcAft>
            </a:pPr>
            <a:r>
              <a:rPr lang="pt-PT" sz="1200" b="1" strike="noStrike" spc="-1">
                <a:solidFill>
                  <a:srgbClr val="000000"/>
                </a:solidFill>
                <a:latin typeface="Garamond" panose="02020404030301010803" pitchFamily="18" charset="0"/>
                <a:ea typeface="DejaVu Sans"/>
              </a:rPr>
              <a:t>(cca=5.0, ccr=25.0)</a:t>
            </a:r>
            <a:endParaRPr lang="pt-PT" sz="1200" b="0" strike="noStrike" spc="-1">
              <a:latin typeface="Garamond" panose="02020404030301010803" pitchFamily="18" charset="0"/>
            </a:endParaRPr>
          </a:p>
        </p:txBody>
      </p:sp>
      <p:pic>
        <p:nvPicPr>
          <p:cNvPr id="206" name="Imagen 7"/>
          <p:cNvPicPr/>
          <p:nvPr/>
        </p:nvPicPr>
        <p:blipFill>
          <a:blip r:embed="rId9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/>
        </p:blipFill>
        <p:spPr>
          <a:xfrm>
            <a:off x="5990040" y="4587120"/>
            <a:ext cx="1677600" cy="1677600"/>
          </a:xfrm>
          <a:prstGeom prst="rect">
            <a:avLst/>
          </a:prstGeom>
          <a:ln>
            <a:noFill/>
          </a:ln>
        </p:spPr>
      </p:pic>
      <p:pic>
        <p:nvPicPr>
          <p:cNvPr id="207" name="Imagen 8"/>
          <p:cNvPicPr/>
          <p:nvPr/>
        </p:nvPicPr>
        <p:blipFill>
          <a:blip r:embed="rId10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/>
        </p:blipFill>
        <p:spPr>
          <a:xfrm>
            <a:off x="7864200" y="4578480"/>
            <a:ext cx="1733400" cy="1733400"/>
          </a:xfrm>
          <a:prstGeom prst="rect">
            <a:avLst/>
          </a:prstGeom>
          <a:ln>
            <a:noFill/>
          </a:ln>
        </p:spPr>
      </p:pic>
      <p:pic>
        <p:nvPicPr>
          <p:cNvPr id="208" name="Imagen 9"/>
          <p:cNvPicPr/>
          <p:nvPr/>
        </p:nvPicPr>
        <p:blipFill>
          <a:blip r:embed="rId11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/>
        </p:blipFill>
        <p:spPr>
          <a:xfrm>
            <a:off x="9866160" y="4587120"/>
            <a:ext cx="1724760" cy="1724760"/>
          </a:xfrm>
          <a:prstGeom prst="rect">
            <a:avLst/>
          </a:prstGeom>
          <a:ln>
            <a:noFill/>
          </a:ln>
        </p:spPr>
      </p:pic>
      <p:sp>
        <p:nvSpPr>
          <p:cNvPr id="209" name="CustomShape 9"/>
          <p:cNvSpPr/>
          <p:nvPr/>
        </p:nvSpPr>
        <p:spPr>
          <a:xfrm>
            <a:off x="4257720" y="5084280"/>
            <a:ext cx="1632240" cy="752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7000"/>
              </a:lnSpc>
              <a:spcAft>
                <a:spcPts val="601"/>
              </a:spcAft>
            </a:pPr>
            <a:r>
              <a:rPr lang="pt-PT" sz="1200" b="1" strike="noStrike" spc="-1" dirty="0">
                <a:solidFill>
                  <a:srgbClr val="000000"/>
                </a:solidFill>
                <a:latin typeface="Garamond" panose="02020404030301010803" pitchFamily="18" charset="0"/>
                <a:ea typeface="DejaVu Sans"/>
              </a:rPr>
              <a:t>High cell-cell repulsion</a:t>
            </a:r>
            <a:endParaRPr lang="pt-PT" sz="1200" b="0" strike="noStrike" spc="-1" dirty="0">
              <a:latin typeface="Garamond" panose="02020404030301010803" pitchFamily="18" charset="0"/>
            </a:endParaRPr>
          </a:p>
          <a:p>
            <a:pPr algn="ctr">
              <a:lnSpc>
                <a:spcPct val="107000"/>
              </a:lnSpc>
              <a:spcAft>
                <a:spcPts val="601"/>
              </a:spcAft>
            </a:pPr>
            <a:r>
              <a:rPr lang="pt-PT" sz="1200" b="1" strike="noStrike" spc="-1" dirty="0">
                <a:solidFill>
                  <a:srgbClr val="000000"/>
                </a:solidFill>
                <a:latin typeface="Garamond" panose="02020404030301010803" pitchFamily="18" charset="0"/>
                <a:ea typeface="DejaVu Sans"/>
              </a:rPr>
              <a:t>(cca=5.0, ccr=50.0)</a:t>
            </a:r>
            <a:endParaRPr lang="pt-PT" sz="1200" b="0" strike="noStrike" spc="-1" dirty="0">
              <a:latin typeface="Garamond" panose="02020404030301010803" pitchFamily="18" charset="0"/>
            </a:endParaRPr>
          </a:p>
        </p:txBody>
      </p:sp>
      <p:sp>
        <p:nvSpPr>
          <p:cNvPr id="212" name="CustomShape 12"/>
          <p:cNvSpPr/>
          <p:nvPr/>
        </p:nvSpPr>
        <p:spPr>
          <a:xfrm rot="1633200">
            <a:off x="6685200" y="1508040"/>
            <a:ext cx="347400" cy="202320"/>
          </a:xfrm>
          <a:prstGeom prst="ellipse">
            <a:avLst/>
          </a:prstGeom>
          <a:noFill/>
          <a:ln w="9360">
            <a:solidFill>
              <a:srgbClr val="0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3" name="CustomShape 13"/>
          <p:cNvSpPr/>
          <p:nvPr/>
        </p:nvSpPr>
        <p:spPr>
          <a:xfrm rot="4521600">
            <a:off x="7131960" y="1676160"/>
            <a:ext cx="347400" cy="202320"/>
          </a:xfrm>
          <a:prstGeom prst="ellipse">
            <a:avLst/>
          </a:prstGeom>
          <a:noFill/>
          <a:ln w="9360">
            <a:solidFill>
              <a:srgbClr val="0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4" name="CustomShape 14"/>
          <p:cNvSpPr/>
          <p:nvPr/>
        </p:nvSpPr>
        <p:spPr>
          <a:xfrm rot="1973400">
            <a:off x="7026480" y="1320120"/>
            <a:ext cx="219240" cy="221760"/>
          </a:xfrm>
          <a:prstGeom prst="ellipse">
            <a:avLst/>
          </a:prstGeom>
          <a:noFill/>
          <a:ln w="936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5" name="CustomShape 15"/>
          <p:cNvSpPr/>
          <p:nvPr/>
        </p:nvSpPr>
        <p:spPr>
          <a:xfrm rot="1973400">
            <a:off x="7166880" y="1910160"/>
            <a:ext cx="222120" cy="225000"/>
          </a:xfrm>
          <a:prstGeom prst="ellipse">
            <a:avLst/>
          </a:prstGeom>
          <a:noFill/>
          <a:ln w="936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6" name="CustomShape 16"/>
          <p:cNvSpPr/>
          <p:nvPr/>
        </p:nvSpPr>
        <p:spPr>
          <a:xfrm rot="1973400">
            <a:off x="7166520" y="1909800"/>
            <a:ext cx="222120" cy="225000"/>
          </a:xfrm>
          <a:prstGeom prst="ellipse">
            <a:avLst/>
          </a:prstGeom>
          <a:noFill/>
          <a:ln w="936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7" name="CustomShape 17"/>
          <p:cNvSpPr/>
          <p:nvPr/>
        </p:nvSpPr>
        <p:spPr>
          <a:xfrm rot="1973400">
            <a:off x="6522840" y="2130120"/>
            <a:ext cx="222120" cy="225000"/>
          </a:xfrm>
          <a:prstGeom prst="ellipse">
            <a:avLst/>
          </a:prstGeom>
          <a:noFill/>
          <a:ln w="936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8" name="CustomShape 18"/>
          <p:cNvSpPr/>
          <p:nvPr/>
        </p:nvSpPr>
        <p:spPr>
          <a:xfrm rot="1633200">
            <a:off x="6311160" y="1531440"/>
            <a:ext cx="347400" cy="291960"/>
          </a:xfrm>
          <a:prstGeom prst="ellipse">
            <a:avLst/>
          </a:prstGeom>
          <a:noFill/>
          <a:ln w="9360">
            <a:solidFill>
              <a:srgbClr val="0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9" name="CustomShape 19"/>
          <p:cNvSpPr/>
          <p:nvPr/>
        </p:nvSpPr>
        <p:spPr>
          <a:xfrm rot="1973400">
            <a:off x="6730200" y="1933200"/>
            <a:ext cx="246960" cy="249840"/>
          </a:xfrm>
          <a:prstGeom prst="ellipse">
            <a:avLst/>
          </a:prstGeom>
          <a:noFill/>
          <a:ln w="936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0" name="CustomShape 20"/>
          <p:cNvSpPr/>
          <p:nvPr/>
        </p:nvSpPr>
        <p:spPr>
          <a:xfrm rot="4521600">
            <a:off x="8544600" y="1355400"/>
            <a:ext cx="281160" cy="204840"/>
          </a:xfrm>
          <a:prstGeom prst="ellipse">
            <a:avLst/>
          </a:prstGeom>
          <a:noFill/>
          <a:ln w="9360">
            <a:solidFill>
              <a:srgbClr val="0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1" name="CustomShape 21"/>
          <p:cNvSpPr/>
          <p:nvPr/>
        </p:nvSpPr>
        <p:spPr>
          <a:xfrm rot="1973400">
            <a:off x="8489520" y="1677600"/>
            <a:ext cx="285840" cy="247680"/>
          </a:xfrm>
          <a:prstGeom prst="ellipse">
            <a:avLst/>
          </a:prstGeom>
          <a:noFill/>
          <a:ln w="936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2" name="CustomShape 22"/>
          <p:cNvSpPr/>
          <p:nvPr/>
        </p:nvSpPr>
        <p:spPr>
          <a:xfrm rot="1973400">
            <a:off x="8665920" y="1608120"/>
            <a:ext cx="219240" cy="221760"/>
          </a:xfrm>
          <a:prstGeom prst="ellipse">
            <a:avLst/>
          </a:prstGeom>
          <a:noFill/>
          <a:ln w="936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3" name="CustomShape 23"/>
          <p:cNvSpPr/>
          <p:nvPr/>
        </p:nvSpPr>
        <p:spPr>
          <a:xfrm rot="6100200">
            <a:off x="8348040" y="1973160"/>
            <a:ext cx="268920" cy="203040"/>
          </a:xfrm>
          <a:prstGeom prst="ellipse">
            <a:avLst/>
          </a:prstGeom>
          <a:noFill/>
          <a:ln w="9360">
            <a:solidFill>
              <a:srgbClr val="0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4" name="CustomShape 24"/>
          <p:cNvSpPr/>
          <p:nvPr/>
        </p:nvSpPr>
        <p:spPr>
          <a:xfrm rot="1973400">
            <a:off x="8968680" y="1698480"/>
            <a:ext cx="221040" cy="215280"/>
          </a:xfrm>
          <a:prstGeom prst="ellipse">
            <a:avLst/>
          </a:prstGeom>
          <a:noFill/>
          <a:ln w="936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5" name="CustomShape 25"/>
          <p:cNvSpPr/>
          <p:nvPr/>
        </p:nvSpPr>
        <p:spPr>
          <a:xfrm rot="8698800">
            <a:off x="10617480" y="1858680"/>
            <a:ext cx="268920" cy="203040"/>
          </a:xfrm>
          <a:prstGeom prst="ellipse">
            <a:avLst/>
          </a:prstGeom>
          <a:noFill/>
          <a:ln w="9360">
            <a:solidFill>
              <a:srgbClr val="0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6" name="CustomShape 26"/>
          <p:cNvSpPr/>
          <p:nvPr/>
        </p:nvSpPr>
        <p:spPr>
          <a:xfrm rot="1973400">
            <a:off x="10849320" y="1700640"/>
            <a:ext cx="269640" cy="262800"/>
          </a:xfrm>
          <a:prstGeom prst="ellipse">
            <a:avLst/>
          </a:prstGeom>
          <a:noFill/>
          <a:ln w="936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7" name="CustomShape 27"/>
          <p:cNvSpPr/>
          <p:nvPr/>
        </p:nvSpPr>
        <p:spPr>
          <a:xfrm rot="1973400">
            <a:off x="6801120" y="3723840"/>
            <a:ext cx="273600" cy="276840"/>
          </a:xfrm>
          <a:prstGeom prst="ellipse">
            <a:avLst/>
          </a:prstGeom>
          <a:noFill/>
          <a:ln w="936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8" name="CustomShape 28"/>
          <p:cNvSpPr/>
          <p:nvPr/>
        </p:nvSpPr>
        <p:spPr>
          <a:xfrm rot="1973400">
            <a:off x="6551280" y="3693240"/>
            <a:ext cx="222840" cy="225360"/>
          </a:xfrm>
          <a:prstGeom prst="ellipse">
            <a:avLst/>
          </a:prstGeom>
          <a:noFill/>
          <a:ln w="936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9" name="CustomShape 29"/>
          <p:cNvSpPr/>
          <p:nvPr/>
        </p:nvSpPr>
        <p:spPr>
          <a:xfrm rot="1973400">
            <a:off x="6379200" y="3642120"/>
            <a:ext cx="222840" cy="225360"/>
          </a:xfrm>
          <a:prstGeom prst="ellipse">
            <a:avLst/>
          </a:prstGeom>
          <a:noFill/>
          <a:ln w="936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0" name="CustomShape 30"/>
          <p:cNvSpPr/>
          <p:nvPr/>
        </p:nvSpPr>
        <p:spPr>
          <a:xfrm rot="1973400">
            <a:off x="6573600" y="3570120"/>
            <a:ext cx="222840" cy="225360"/>
          </a:xfrm>
          <a:prstGeom prst="ellipse">
            <a:avLst/>
          </a:prstGeom>
          <a:noFill/>
          <a:ln w="936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1" name="CustomShape 31"/>
          <p:cNvSpPr/>
          <p:nvPr/>
        </p:nvSpPr>
        <p:spPr>
          <a:xfrm rot="1973400">
            <a:off x="6304680" y="3892320"/>
            <a:ext cx="277560" cy="233640"/>
          </a:xfrm>
          <a:prstGeom prst="ellipse">
            <a:avLst/>
          </a:prstGeom>
          <a:noFill/>
          <a:ln w="936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2" name="CustomShape 32"/>
          <p:cNvSpPr/>
          <p:nvPr/>
        </p:nvSpPr>
        <p:spPr>
          <a:xfrm rot="6852600">
            <a:off x="6574680" y="3410280"/>
            <a:ext cx="347400" cy="202320"/>
          </a:xfrm>
          <a:prstGeom prst="ellipse">
            <a:avLst/>
          </a:prstGeom>
          <a:noFill/>
          <a:ln w="9360">
            <a:solidFill>
              <a:srgbClr val="0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3" name="CustomShape 33"/>
          <p:cNvSpPr/>
          <p:nvPr/>
        </p:nvSpPr>
        <p:spPr>
          <a:xfrm rot="1973400">
            <a:off x="10061280" y="3486960"/>
            <a:ext cx="273600" cy="276840"/>
          </a:xfrm>
          <a:prstGeom prst="ellipse">
            <a:avLst/>
          </a:prstGeom>
          <a:noFill/>
          <a:ln w="936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4" name="CustomShape 34"/>
          <p:cNvSpPr/>
          <p:nvPr/>
        </p:nvSpPr>
        <p:spPr>
          <a:xfrm rot="9538800">
            <a:off x="10896840" y="3510360"/>
            <a:ext cx="340560" cy="202320"/>
          </a:xfrm>
          <a:prstGeom prst="ellipse">
            <a:avLst/>
          </a:prstGeom>
          <a:noFill/>
          <a:ln w="9360">
            <a:solidFill>
              <a:srgbClr val="0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5" name="CustomShape 35"/>
          <p:cNvSpPr/>
          <p:nvPr/>
        </p:nvSpPr>
        <p:spPr>
          <a:xfrm rot="1973400">
            <a:off x="10123200" y="3786120"/>
            <a:ext cx="222840" cy="225360"/>
          </a:xfrm>
          <a:prstGeom prst="ellipse">
            <a:avLst/>
          </a:prstGeom>
          <a:noFill/>
          <a:ln w="936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6" name="CustomShape 36"/>
          <p:cNvSpPr/>
          <p:nvPr/>
        </p:nvSpPr>
        <p:spPr>
          <a:xfrm rot="2974200">
            <a:off x="8583480" y="3376440"/>
            <a:ext cx="342720" cy="199800"/>
          </a:xfrm>
          <a:prstGeom prst="ellipse">
            <a:avLst/>
          </a:prstGeom>
          <a:noFill/>
          <a:ln w="9360">
            <a:solidFill>
              <a:srgbClr val="0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7" name="CustomShape 37"/>
          <p:cNvSpPr/>
          <p:nvPr/>
        </p:nvSpPr>
        <p:spPr>
          <a:xfrm rot="1973400">
            <a:off x="8956800" y="3511080"/>
            <a:ext cx="298440" cy="321480"/>
          </a:xfrm>
          <a:prstGeom prst="ellipse">
            <a:avLst/>
          </a:prstGeom>
          <a:noFill/>
          <a:ln w="936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8" name="CustomShape 38"/>
          <p:cNvSpPr/>
          <p:nvPr/>
        </p:nvSpPr>
        <p:spPr>
          <a:xfrm rot="1973400">
            <a:off x="8179200" y="3979800"/>
            <a:ext cx="222840" cy="225360"/>
          </a:xfrm>
          <a:prstGeom prst="ellipse">
            <a:avLst/>
          </a:prstGeom>
          <a:noFill/>
          <a:ln w="936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9" name="CustomShape 39"/>
          <p:cNvSpPr/>
          <p:nvPr/>
        </p:nvSpPr>
        <p:spPr>
          <a:xfrm rot="2974200">
            <a:off x="8209440" y="3448440"/>
            <a:ext cx="342720" cy="199800"/>
          </a:xfrm>
          <a:prstGeom prst="ellipse">
            <a:avLst/>
          </a:prstGeom>
          <a:noFill/>
          <a:ln w="9360">
            <a:solidFill>
              <a:srgbClr val="0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0" name="CustomShape 40"/>
          <p:cNvSpPr/>
          <p:nvPr/>
        </p:nvSpPr>
        <p:spPr>
          <a:xfrm rot="1973400">
            <a:off x="10743120" y="3907800"/>
            <a:ext cx="291240" cy="283680"/>
          </a:xfrm>
          <a:prstGeom prst="ellipse">
            <a:avLst/>
          </a:prstGeom>
          <a:noFill/>
          <a:ln w="936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1" name="CustomShape 41"/>
          <p:cNvSpPr/>
          <p:nvPr/>
        </p:nvSpPr>
        <p:spPr>
          <a:xfrm rot="1973400">
            <a:off x="10478880" y="3426120"/>
            <a:ext cx="210240" cy="204840"/>
          </a:xfrm>
          <a:prstGeom prst="ellipse">
            <a:avLst/>
          </a:prstGeom>
          <a:noFill/>
          <a:ln w="936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2" name="CustomShape 42"/>
          <p:cNvSpPr/>
          <p:nvPr/>
        </p:nvSpPr>
        <p:spPr>
          <a:xfrm rot="1973400">
            <a:off x="10478520" y="3568320"/>
            <a:ext cx="210240" cy="204840"/>
          </a:xfrm>
          <a:prstGeom prst="ellipse">
            <a:avLst/>
          </a:prstGeom>
          <a:noFill/>
          <a:ln w="936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3" name="CustomShape 43"/>
          <p:cNvSpPr/>
          <p:nvPr/>
        </p:nvSpPr>
        <p:spPr>
          <a:xfrm rot="5824800">
            <a:off x="10102680" y="3222000"/>
            <a:ext cx="340560" cy="202320"/>
          </a:xfrm>
          <a:prstGeom prst="ellipse">
            <a:avLst/>
          </a:prstGeom>
          <a:noFill/>
          <a:ln w="9360">
            <a:solidFill>
              <a:srgbClr val="0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4" name="CustomShape 44"/>
          <p:cNvSpPr/>
          <p:nvPr/>
        </p:nvSpPr>
        <p:spPr>
          <a:xfrm rot="1973400">
            <a:off x="6964920" y="4803480"/>
            <a:ext cx="272160" cy="275760"/>
          </a:xfrm>
          <a:prstGeom prst="ellipse">
            <a:avLst/>
          </a:prstGeom>
          <a:noFill/>
          <a:ln w="936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5" name="CustomShape 45"/>
          <p:cNvSpPr/>
          <p:nvPr/>
        </p:nvSpPr>
        <p:spPr>
          <a:xfrm rot="1973400">
            <a:off x="6939720" y="5619240"/>
            <a:ext cx="236520" cy="239760"/>
          </a:xfrm>
          <a:prstGeom prst="ellipse">
            <a:avLst/>
          </a:prstGeom>
          <a:noFill/>
          <a:ln w="936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6" name="CustomShape 46"/>
          <p:cNvSpPr/>
          <p:nvPr/>
        </p:nvSpPr>
        <p:spPr>
          <a:xfrm rot="1973400">
            <a:off x="6955200" y="5090400"/>
            <a:ext cx="272880" cy="240840"/>
          </a:xfrm>
          <a:prstGeom prst="ellipse">
            <a:avLst/>
          </a:prstGeom>
          <a:noFill/>
          <a:ln w="936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7" name="CustomShape 47"/>
          <p:cNvSpPr/>
          <p:nvPr/>
        </p:nvSpPr>
        <p:spPr>
          <a:xfrm rot="1973400">
            <a:off x="6748920" y="4856040"/>
            <a:ext cx="325800" cy="291600"/>
          </a:xfrm>
          <a:prstGeom prst="ellipse">
            <a:avLst/>
          </a:prstGeom>
          <a:noFill/>
          <a:ln w="936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8" name="CustomShape 48"/>
          <p:cNvSpPr/>
          <p:nvPr/>
        </p:nvSpPr>
        <p:spPr>
          <a:xfrm rot="1973400">
            <a:off x="7246080" y="5331240"/>
            <a:ext cx="236520" cy="239760"/>
          </a:xfrm>
          <a:prstGeom prst="ellipse">
            <a:avLst/>
          </a:prstGeom>
          <a:noFill/>
          <a:ln w="936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9" name="CustomShape 49"/>
          <p:cNvSpPr/>
          <p:nvPr/>
        </p:nvSpPr>
        <p:spPr>
          <a:xfrm rot="1973400">
            <a:off x="6454080" y="5445000"/>
            <a:ext cx="236520" cy="239760"/>
          </a:xfrm>
          <a:prstGeom prst="ellipse">
            <a:avLst/>
          </a:prstGeom>
          <a:noFill/>
          <a:ln w="936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0" name="CustomShape 50"/>
          <p:cNvSpPr/>
          <p:nvPr/>
        </p:nvSpPr>
        <p:spPr>
          <a:xfrm rot="1973400">
            <a:off x="9046080" y="5373000"/>
            <a:ext cx="236520" cy="239760"/>
          </a:xfrm>
          <a:prstGeom prst="ellipse">
            <a:avLst/>
          </a:prstGeom>
          <a:noFill/>
          <a:ln w="936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1" name="CustomShape 51"/>
          <p:cNvSpPr/>
          <p:nvPr/>
        </p:nvSpPr>
        <p:spPr>
          <a:xfrm rot="1973400">
            <a:off x="8800920" y="5206320"/>
            <a:ext cx="271080" cy="274680"/>
          </a:xfrm>
          <a:prstGeom prst="ellipse">
            <a:avLst/>
          </a:prstGeom>
          <a:noFill/>
          <a:ln w="936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2" name="CustomShape 52"/>
          <p:cNvSpPr/>
          <p:nvPr/>
        </p:nvSpPr>
        <p:spPr>
          <a:xfrm rot="1973400">
            <a:off x="8620560" y="5001480"/>
            <a:ext cx="271080" cy="274680"/>
          </a:xfrm>
          <a:prstGeom prst="ellipse">
            <a:avLst/>
          </a:prstGeom>
          <a:noFill/>
          <a:ln w="936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3" name="CustomShape 53"/>
          <p:cNvSpPr/>
          <p:nvPr/>
        </p:nvSpPr>
        <p:spPr>
          <a:xfrm rot="1973400">
            <a:off x="10708560" y="5073480"/>
            <a:ext cx="271080" cy="274680"/>
          </a:xfrm>
          <a:prstGeom prst="ellipse">
            <a:avLst/>
          </a:prstGeom>
          <a:noFill/>
          <a:ln w="936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4" name="CustomShape 54"/>
          <p:cNvSpPr/>
          <p:nvPr/>
        </p:nvSpPr>
        <p:spPr>
          <a:xfrm rot="1973400">
            <a:off x="10771200" y="5598720"/>
            <a:ext cx="272880" cy="240840"/>
          </a:xfrm>
          <a:prstGeom prst="ellipse">
            <a:avLst/>
          </a:prstGeom>
          <a:noFill/>
          <a:ln w="936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7" name="CustomShape 4"/>
          <p:cNvSpPr/>
          <p:nvPr/>
        </p:nvSpPr>
        <p:spPr>
          <a:xfrm>
            <a:off x="517688" y="734960"/>
            <a:ext cx="3401741" cy="1105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>
              <a:lnSpc>
                <a:spcPct val="90000"/>
              </a:lnSpc>
              <a:spcAft>
                <a:spcPts val="601"/>
              </a:spcAft>
            </a:pPr>
            <a:r>
              <a:rPr lang="es-ES" sz="1800" b="1" strike="noStrike" spc="-1" dirty="0" err="1">
                <a:solidFill>
                  <a:srgbClr val="000000"/>
                </a:solidFill>
                <a:latin typeface="Garamond" panose="02020404030301010803" pitchFamily="18" charset="0"/>
                <a:ea typeface="DejaVu Sans"/>
              </a:rPr>
              <a:t>Rosette</a:t>
            </a:r>
            <a:r>
              <a:rPr lang="es-ES" sz="1800" b="1" strike="noStrike" spc="-1" dirty="0">
                <a:solidFill>
                  <a:srgbClr val="000000"/>
                </a:solidFill>
                <a:latin typeface="Garamond" panose="02020404030301010803" pitchFamily="18" charset="0"/>
                <a:ea typeface="DejaVu Sans"/>
              </a:rPr>
              <a:t> </a:t>
            </a:r>
            <a:r>
              <a:rPr lang="es-ES" sz="1800" b="1" strike="noStrike" spc="-1" dirty="0" err="1">
                <a:solidFill>
                  <a:srgbClr val="000000"/>
                </a:solidFill>
                <a:latin typeface="Garamond" panose="02020404030301010803" pitchFamily="18" charset="0"/>
                <a:ea typeface="DejaVu Sans"/>
              </a:rPr>
              <a:t>formation</a:t>
            </a:r>
            <a:endParaRPr lang="pt-PT" sz="1800" b="0" strike="noStrike" spc="-1" dirty="0">
              <a:latin typeface="Garamond" panose="02020404030301010803" pitchFamily="18" charset="0"/>
            </a:endParaRPr>
          </a:p>
          <a:p>
            <a:pPr>
              <a:lnSpc>
                <a:spcPct val="90000"/>
              </a:lnSpc>
              <a:spcAft>
                <a:spcPts val="601"/>
              </a:spcAft>
            </a:pPr>
            <a:r>
              <a:rPr lang="en-US" sz="1500" b="1" strike="noStrike" spc="-1" dirty="0" smtClean="0">
                <a:solidFill>
                  <a:srgbClr val="000000"/>
                </a:solidFill>
                <a:latin typeface="Garamond" panose="02020404030301010803" pitchFamily="18" charset="0"/>
                <a:ea typeface="DejaVu Sans"/>
              </a:rPr>
              <a:t>Cell mechanics </a:t>
            </a:r>
            <a:r>
              <a:rPr lang="en-US" sz="1500" b="1" spc="-1" dirty="0" smtClean="0">
                <a:solidFill>
                  <a:srgbClr val="000000"/>
                </a:solidFill>
                <a:latin typeface="Garamond" panose="02020404030301010803" pitchFamily="18" charset="0"/>
                <a:ea typeface="DejaVu Sans"/>
              </a:rPr>
              <a:t>parameter sweep</a:t>
            </a:r>
            <a:endParaRPr lang="pt-PT" sz="1500" b="0" strike="noStrike" spc="-1" dirty="0">
              <a:latin typeface="Garamond" panose="02020404030301010803" pitchFamily="18" charset="0"/>
            </a:endParaRPr>
          </a:p>
        </p:txBody>
      </p:sp>
      <p:sp>
        <p:nvSpPr>
          <p:cNvPr id="68" name="CustomShape 5"/>
          <p:cNvSpPr/>
          <p:nvPr/>
        </p:nvSpPr>
        <p:spPr>
          <a:xfrm>
            <a:off x="481672" y="1858896"/>
            <a:ext cx="3644640" cy="401086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285840" indent="-285480" algn="just">
              <a:lnSpc>
                <a:spcPct val="107000"/>
              </a:lnSpc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lang="pt-PT" sz="1400" b="1" strike="noStrike" spc="-1" dirty="0" smtClean="0">
                <a:solidFill>
                  <a:srgbClr val="000000"/>
                </a:solidFill>
                <a:latin typeface="Garamond" panose="02020404030301010803" pitchFamily="18" charset="0"/>
                <a:ea typeface="DejaVu Sans"/>
              </a:rPr>
              <a:t>Neurite-neurite interactions: </a:t>
            </a:r>
          </a:p>
          <a:p>
            <a:pPr marL="743040" lvl="1" indent="-285480" algn="just">
              <a:lnSpc>
                <a:spcPct val="107000"/>
              </a:lnSpc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lang="pt-PT" sz="1400" spc="-1" dirty="0" smtClean="0">
                <a:solidFill>
                  <a:srgbClr val="000000"/>
                </a:solidFill>
                <a:latin typeface="Garamond" panose="02020404030301010803" pitchFamily="18" charset="0"/>
              </a:rPr>
              <a:t>Low repulsion</a:t>
            </a:r>
          </a:p>
          <a:p>
            <a:pPr marL="743040" lvl="1" indent="-285480" algn="just">
              <a:lnSpc>
                <a:spcPct val="107000"/>
              </a:lnSpc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lang="pt-PT" sz="1400" spc="-1" dirty="0" smtClean="0">
                <a:solidFill>
                  <a:srgbClr val="000000"/>
                </a:solidFill>
                <a:latin typeface="Garamond" panose="02020404030301010803" pitchFamily="18" charset="0"/>
              </a:rPr>
              <a:t>Adhesion coefficient: 5.0</a:t>
            </a:r>
          </a:p>
          <a:p>
            <a:pPr marL="743040" lvl="1" indent="-285480" algn="just">
              <a:lnSpc>
                <a:spcPct val="107000"/>
              </a:lnSpc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lang="pt-PT" sz="1400" spc="-1" dirty="0" smtClean="0">
                <a:solidFill>
                  <a:srgbClr val="000000"/>
                </a:solidFill>
                <a:latin typeface="Garamond" panose="02020404030301010803" pitchFamily="18" charset="0"/>
              </a:rPr>
              <a:t>Repulsion coefficient: 15.0</a:t>
            </a:r>
          </a:p>
          <a:p>
            <a:pPr marL="743040" lvl="1" indent="-285480" algn="just">
              <a:lnSpc>
                <a:spcPct val="107000"/>
              </a:lnSpc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endParaRPr lang="pt-PT" sz="1400" strike="noStrike" spc="-1" dirty="0">
              <a:latin typeface="Garamond" panose="02020404030301010803" pitchFamily="18" charset="0"/>
            </a:endParaRPr>
          </a:p>
          <a:p>
            <a:pPr marL="285840" indent="-285480" algn="just">
              <a:lnSpc>
                <a:spcPct val="107000"/>
              </a:lnSpc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lang="pt-PT" sz="1400" b="1" strike="noStrike" spc="-1" dirty="0">
                <a:solidFill>
                  <a:srgbClr val="000000"/>
                </a:solidFill>
                <a:latin typeface="Garamond" panose="02020404030301010803" pitchFamily="18" charset="0"/>
                <a:ea typeface="DejaVu Sans"/>
              </a:rPr>
              <a:t>Neurite-cell </a:t>
            </a:r>
            <a:r>
              <a:rPr lang="pt-PT" sz="1400" b="1" spc="-1" dirty="0" smtClean="0">
                <a:solidFill>
                  <a:srgbClr val="000000"/>
                </a:solidFill>
                <a:latin typeface="Garamond" panose="02020404030301010803" pitchFamily="18" charset="0"/>
                <a:ea typeface="DejaVu Sans"/>
              </a:rPr>
              <a:t>interactions:</a:t>
            </a:r>
            <a:endParaRPr lang="pt-PT" sz="1400" b="1" strike="noStrike" spc="-1" dirty="0" smtClean="0">
              <a:solidFill>
                <a:srgbClr val="000000"/>
              </a:solidFill>
              <a:latin typeface="Garamond" panose="02020404030301010803" pitchFamily="18" charset="0"/>
              <a:ea typeface="DejaVu Sans"/>
            </a:endParaRPr>
          </a:p>
          <a:p>
            <a:pPr marL="743040" lvl="1" indent="-285480" algn="just">
              <a:lnSpc>
                <a:spcPct val="107000"/>
              </a:lnSpc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lang="pt-PT" sz="1400" spc="-1" dirty="0" smtClean="0">
                <a:solidFill>
                  <a:srgbClr val="000000"/>
                </a:solidFill>
                <a:latin typeface="Garamond" panose="02020404030301010803" pitchFamily="18" charset="0"/>
              </a:rPr>
              <a:t>High repulsion</a:t>
            </a:r>
            <a:endParaRPr lang="pt-PT" sz="1400" spc="-1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marL="743040" lvl="1" indent="-285480" algn="just">
              <a:lnSpc>
                <a:spcPct val="107000"/>
              </a:lnSpc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lang="pt-PT" sz="1400" spc="-1" dirty="0">
                <a:solidFill>
                  <a:srgbClr val="000000"/>
                </a:solidFill>
                <a:latin typeface="Garamond" panose="02020404030301010803" pitchFamily="18" charset="0"/>
              </a:rPr>
              <a:t>Adhesion coefficient: 5.0</a:t>
            </a:r>
          </a:p>
          <a:p>
            <a:pPr marL="743040" lvl="1" indent="-285480" algn="just">
              <a:lnSpc>
                <a:spcPct val="107000"/>
              </a:lnSpc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lang="pt-PT" sz="1400" spc="-1" dirty="0">
                <a:solidFill>
                  <a:srgbClr val="000000"/>
                </a:solidFill>
                <a:latin typeface="Garamond" panose="02020404030301010803" pitchFamily="18" charset="0"/>
              </a:rPr>
              <a:t>Repulsion coefficient: </a:t>
            </a:r>
            <a:r>
              <a:rPr lang="pt-PT" sz="1400" spc="-1" dirty="0" smtClean="0">
                <a:solidFill>
                  <a:srgbClr val="000000"/>
                </a:solidFill>
                <a:latin typeface="Garamond" panose="02020404030301010803" pitchFamily="18" charset="0"/>
              </a:rPr>
              <a:t>50.0</a:t>
            </a:r>
            <a:endParaRPr lang="pt-PT" sz="1400" spc="-1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marL="360" algn="just">
              <a:lnSpc>
                <a:spcPct val="107000"/>
              </a:lnSpc>
              <a:spcAft>
                <a:spcPts val="601"/>
              </a:spcAft>
              <a:buClr>
                <a:srgbClr val="000000"/>
              </a:buClr>
            </a:pPr>
            <a:endParaRPr lang="pt-PT" sz="1400" b="0" strike="noStrike" spc="-1" dirty="0">
              <a:latin typeface="Garamond" panose="02020404030301010803" pitchFamily="18" charset="0"/>
            </a:endParaRPr>
          </a:p>
          <a:p>
            <a:pPr marL="285840" indent="-285480" algn="just">
              <a:lnSpc>
                <a:spcPct val="107000"/>
              </a:lnSpc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lang="pt-PT" sz="1400" b="1" strike="noStrike" spc="-1" dirty="0">
                <a:solidFill>
                  <a:srgbClr val="000000"/>
                </a:solidFill>
                <a:latin typeface="Garamond" panose="02020404030301010803" pitchFamily="18" charset="0"/>
                <a:ea typeface="DejaVu Sans"/>
              </a:rPr>
              <a:t>Cell-cell </a:t>
            </a:r>
            <a:r>
              <a:rPr lang="pt-PT" sz="1400" b="1" spc="-1" dirty="0" smtClean="0">
                <a:solidFill>
                  <a:srgbClr val="000000"/>
                </a:solidFill>
                <a:latin typeface="Garamond" panose="02020404030301010803" pitchFamily="18" charset="0"/>
                <a:ea typeface="DejaVu Sans"/>
              </a:rPr>
              <a:t>interactions:</a:t>
            </a:r>
          </a:p>
          <a:p>
            <a:pPr marL="743040" lvl="1" indent="-285480" algn="just">
              <a:lnSpc>
                <a:spcPct val="107000"/>
              </a:lnSpc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lang="pt-PT" sz="1400" spc="-1" dirty="0" smtClean="0">
                <a:solidFill>
                  <a:srgbClr val="000000"/>
                </a:solidFill>
                <a:latin typeface="Garamond" panose="02020404030301010803" pitchFamily="18" charset="0"/>
                <a:ea typeface="DejaVu Sans"/>
              </a:rPr>
              <a:t>Variable</a:t>
            </a:r>
            <a:endParaRPr lang="pt-PT" sz="1400" strike="noStrike" spc="-1" dirty="0" smtClean="0">
              <a:solidFill>
                <a:srgbClr val="000000"/>
              </a:solidFill>
              <a:latin typeface="Garamond" panose="02020404030301010803" pitchFamily="18" charset="0"/>
              <a:ea typeface="DejaVu Sans"/>
            </a:endParaRPr>
          </a:p>
          <a:p>
            <a:pPr marL="743040" lvl="1" indent="-285480" algn="just">
              <a:lnSpc>
                <a:spcPct val="107000"/>
              </a:lnSpc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lang="pt-PT" sz="1400" spc="-1" dirty="0" smtClean="0">
                <a:solidFill>
                  <a:srgbClr val="000000"/>
                </a:solidFill>
                <a:latin typeface="Garamond" panose="02020404030301010803" pitchFamily="18" charset="0"/>
              </a:rPr>
              <a:t>See row label for each case</a:t>
            </a:r>
            <a:endParaRPr lang="pt-PT" sz="1400" strike="noStrike" spc="-1" dirty="0">
              <a:latin typeface="Garamond" panose="02020404030301010803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CustomShape 1"/>
          <p:cNvSpPr/>
          <p:nvPr/>
        </p:nvSpPr>
        <p:spPr>
          <a:xfrm>
            <a:off x="10195920" y="489240"/>
            <a:ext cx="11962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7000"/>
              </a:lnSpc>
              <a:spcAft>
                <a:spcPts val="601"/>
              </a:spcAft>
            </a:pPr>
            <a:r>
              <a:rPr lang="pt-PT" sz="1200" b="0" strike="noStrike" spc="-1">
                <a:solidFill>
                  <a:srgbClr val="000000"/>
                </a:solidFill>
                <a:latin typeface="Garamond" panose="02020404030301010803" pitchFamily="18" charset="0"/>
                <a:ea typeface="DejaVu Sans"/>
              </a:rPr>
              <a:t>Replicate 3</a:t>
            </a:r>
            <a:endParaRPr lang="pt-PT" sz="1200" b="0" strike="noStrike" spc="-1">
              <a:latin typeface="Garamond" panose="02020404030301010803" pitchFamily="18" charset="0"/>
            </a:endParaRPr>
          </a:p>
        </p:txBody>
      </p:sp>
      <p:sp>
        <p:nvSpPr>
          <p:cNvPr id="268" name="CustomShape 2"/>
          <p:cNvSpPr/>
          <p:nvPr/>
        </p:nvSpPr>
        <p:spPr>
          <a:xfrm>
            <a:off x="8610480" y="6356520"/>
            <a:ext cx="2740320" cy="362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</a:pPr>
            <a:fld id="{127052ED-A67D-4A6E-85A3-2355224D9D5C}" type="slidenum">
              <a:rPr lang="pt-PT" sz="1200" b="0" strike="noStrike" spc="-1">
                <a:solidFill>
                  <a:srgbClr val="8B8B8B"/>
                </a:solidFill>
                <a:latin typeface="Calibri"/>
                <a:ea typeface="DejaVu Sans"/>
              </a:rPr>
              <a:t>5</a:t>
            </a:fld>
            <a:endParaRPr lang="pt-PT" sz="1200" b="0" strike="noStrike" spc="-1">
              <a:latin typeface="Arial"/>
            </a:endParaRPr>
          </a:p>
        </p:txBody>
      </p:sp>
      <p:sp>
        <p:nvSpPr>
          <p:cNvPr id="269" name="CustomShape 3"/>
          <p:cNvSpPr/>
          <p:nvPr/>
        </p:nvSpPr>
        <p:spPr>
          <a:xfrm>
            <a:off x="382680" y="4587840"/>
            <a:ext cx="179640" cy="637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t/>
            </a:r>
            <a:br/>
            <a:endParaRPr lang="pt-PT" sz="1800" b="0" strike="noStrike" spc="-1">
              <a:latin typeface="Arial"/>
            </a:endParaRPr>
          </a:p>
        </p:txBody>
      </p:sp>
      <p:pic>
        <p:nvPicPr>
          <p:cNvPr id="271" name="Imagen 1"/>
          <p:cNvPicPr/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/>
        </p:blipFill>
        <p:spPr>
          <a:xfrm>
            <a:off x="5990040" y="932040"/>
            <a:ext cx="1677600" cy="1677600"/>
          </a:xfrm>
          <a:prstGeom prst="rect">
            <a:avLst/>
          </a:prstGeom>
          <a:ln>
            <a:noFill/>
          </a:ln>
        </p:spPr>
      </p:pic>
      <p:pic>
        <p:nvPicPr>
          <p:cNvPr id="272" name="Imagen 2"/>
          <p:cNvPicPr/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/>
        </p:blipFill>
        <p:spPr>
          <a:xfrm>
            <a:off x="7867080" y="932400"/>
            <a:ext cx="1679400" cy="1679400"/>
          </a:xfrm>
          <a:prstGeom prst="rect">
            <a:avLst/>
          </a:prstGeom>
          <a:ln>
            <a:noFill/>
          </a:ln>
        </p:spPr>
      </p:pic>
      <p:pic>
        <p:nvPicPr>
          <p:cNvPr id="273" name="Imagen 3"/>
          <p:cNvPicPr/>
          <p:nvPr/>
        </p:nvPicPr>
        <p:blipFill>
          <a:blip r:embed="rId5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/>
        </p:blipFill>
        <p:spPr>
          <a:xfrm>
            <a:off x="9866160" y="927720"/>
            <a:ext cx="1682280" cy="1682280"/>
          </a:xfrm>
          <a:prstGeom prst="rect">
            <a:avLst/>
          </a:prstGeom>
          <a:ln>
            <a:noFill/>
          </a:ln>
        </p:spPr>
      </p:pic>
      <p:sp>
        <p:nvSpPr>
          <p:cNvPr id="274" name="CustomShape 5"/>
          <p:cNvSpPr/>
          <p:nvPr/>
        </p:nvSpPr>
        <p:spPr>
          <a:xfrm>
            <a:off x="6317640" y="492480"/>
            <a:ext cx="11962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7000"/>
              </a:lnSpc>
              <a:spcAft>
                <a:spcPts val="601"/>
              </a:spcAft>
            </a:pPr>
            <a:r>
              <a:rPr lang="pt-PT" sz="1200" b="0" strike="noStrike" spc="-1">
                <a:solidFill>
                  <a:srgbClr val="000000"/>
                </a:solidFill>
                <a:latin typeface="Garamond" panose="02020404030301010803" pitchFamily="18" charset="0"/>
                <a:ea typeface="DejaVu Sans"/>
              </a:rPr>
              <a:t>Replicate 1</a:t>
            </a:r>
            <a:endParaRPr lang="pt-PT" sz="1200" b="0" strike="noStrike" spc="-1">
              <a:latin typeface="Garamond" panose="02020404030301010803" pitchFamily="18" charset="0"/>
            </a:endParaRPr>
          </a:p>
        </p:txBody>
      </p:sp>
      <p:sp>
        <p:nvSpPr>
          <p:cNvPr id="275" name="CustomShape 6"/>
          <p:cNvSpPr/>
          <p:nvPr/>
        </p:nvSpPr>
        <p:spPr>
          <a:xfrm>
            <a:off x="8195400" y="489240"/>
            <a:ext cx="11962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7000"/>
              </a:lnSpc>
              <a:spcAft>
                <a:spcPts val="601"/>
              </a:spcAft>
            </a:pPr>
            <a:r>
              <a:rPr lang="pt-PT" sz="1200" b="0" strike="noStrike" spc="-1">
                <a:solidFill>
                  <a:srgbClr val="000000"/>
                </a:solidFill>
                <a:latin typeface="Garamond" panose="02020404030301010803" pitchFamily="18" charset="0"/>
                <a:ea typeface="DejaVu Sans"/>
              </a:rPr>
              <a:t>Replicate 2</a:t>
            </a:r>
            <a:endParaRPr lang="pt-PT" sz="1200" b="0" strike="noStrike" spc="-1">
              <a:latin typeface="Garamond" panose="02020404030301010803" pitchFamily="18" charset="0"/>
            </a:endParaRPr>
          </a:p>
        </p:txBody>
      </p:sp>
      <p:pic>
        <p:nvPicPr>
          <p:cNvPr id="276" name="Imagen 4"/>
          <p:cNvPicPr/>
          <p:nvPr/>
        </p:nvPicPr>
        <p:blipFill>
          <a:blip r:embed="rId6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/>
        </p:blipFill>
        <p:spPr>
          <a:xfrm>
            <a:off x="5990760" y="2758680"/>
            <a:ext cx="1682280" cy="1682280"/>
          </a:xfrm>
          <a:prstGeom prst="rect">
            <a:avLst/>
          </a:prstGeom>
          <a:ln>
            <a:noFill/>
          </a:ln>
        </p:spPr>
      </p:pic>
      <p:pic>
        <p:nvPicPr>
          <p:cNvPr id="277" name="Imagen 5"/>
          <p:cNvPicPr/>
          <p:nvPr/>
        </p:nvPicPr>
        <p:blipFill>
          <a:blip r:embed="rId7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/>
        </p:blipFill>
        <p:spPr>
          <a:xfrm>
            <a:off x="7864200" y="2754000"/>
            <a:ext cx="1682280" cy="1682280"/>
          </a:xfrm>
          <a:prstGeom prst="rect">
            <a:avLst/>
          </a:prstGeom>
          <a:ln>
            <a:noFill/>
          </a:ln>
        </p:spPr>
      </p:pic>
      <p:pic>
        <p:nvPicPr>
          <p:cNvPr id="278" name="Imagen 6"/>
          <p:cNvPicPr/>
          <p:nvPr/>
        </p:nvPicPr>
        <p:blipFill>
          <a:blip r:embed="rId8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/>
        </p:blipFill>
        <p:spPr>
          <a:xfrm>
            <a:off x="9866160" y="2760840"/>
            <a:ext cx="1682280" cy="1682280"/>
          </a:xfrm>
          <a:prstGeom prst="rect">
            <a:avLst/>
          </a:prstGeom>
          <a:ln>
            <a:noFill/>
          </a:ln>
        </p:spPr>
      </p:pic>
      <p:sp>
        <p:nvSpPr>
          <p:cNvPr id="279" name="CustomShape 7"/>
          <p:cNvSpPr/>
          <p:nvPr/>
        </p:nvSpPr>
        <p:spPr>
          <a:xfrm>
            <a:off x="4257720" y="1581120"/>
            <a:ext cx="1632240" cy="752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7000"/>
              </a:lnSpc>
              <a:spcAft>
                <a:spcPts val="601"/>
              </a:spcAft>
            </a:pPr>
            <a:r>
              <a:rPr lang="pt-PT" sz="1200" b="1" strike="noStrike" spc="-1" dirty="0">
                <a:solidFill>
                  <a:srgbClr val="000000"/>
                </a:solidFill>
                <a:latin typeface="Garamond" panose="02020404030301010803" pitchFamily="18" charset="0"/>
                <a:ea typeface="DejaVu Sans"/>
              </a:rPr>
              <a:t>Low cell-cell repulsion</a:t>
            </a:r>
            <a:endParaRPr lang="pt-PT" sz="1200" b="0" strike="noStrike" spc="-1" dirty="0">
              <a:latin typeface="Garamond" panose="02020404030301010803" pitchFamily="18" charset="0"/>
            </a:endParaRPr>
          </a:p>
          <a:p>
            <a:pPr algn="ctr">
              <a:lnSpc>
                <a:spcPct val="107000"/>
              </a:lnSpc>
              <a:spcAft>
                <a:spcPts val="601"/>
              </a:spcAft>
            </a:pPr>
            <a:r>
              <a:rPr lang="pt-PT" sz="1200" b="1" strike="noStrike" spc="-1" dirty="0">
                <a:solidFill>
                  <a:srgbClr val="000000"/>
                </a:solidFill>
                <a:latin typeface="Garamond" panose="02020404030301010803" pitchFamily="18" charset="0"/>
                <a:ea typeface="DejaVu Sans"/>
              </a:rPr>
              <a:t>(cca=5.0, ccr=15.0)</a:t>
            </a:r>
            <a:endParaRPr lang="pt-PT" sz="1200" b="0" strike="noStrike" spc="-1" dirty="0">
              <a:latin typeface="Garamond" panose="02020404030301010803" pitchFamily="18" charset="0"/>
            </a:endParaRPr>
          </a:p>
        </p:txBody>
      </p:sp>
      <p:sp>
        <p:nvSpPr>
          <p:cNvPr id="280" name="CustomShape 8"/>
          <p:cNvSpPr/>
          <p:nvPr/>
        </p:nvSpPr>
        <p:spPr>
          <a:xfrm>
            <a:off x="4257720" y="3422880"/>
            <a:ext cx="1632240" cy="752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7000"/>
              </a:lnSpc>
              <a:spcAft>
                <a:spcPts val="601"/>
              </a:spcAft>
            </a:pPr>
            <a:r>
              <a:rPr lang="pt-PT" sz="1200" b="1" strike="noStrike" spc="-1">
                <a:solidFill>
                  <a:srgbClr val="000000"/>
                </a:solidFill>
                <a:latin typeface="Garamond" panose="02020404030301010803" pitchFamily="18" charset="0"/>
                <a:ea typeface="DejaVu Sans"/>
              </a:rPr>
              <a:t>Balanced cell-cell adhesion/repulsion</a:t>
            </a:r>
            <a:endParaRPr lang="pt-PT" sz="1200" b="0" strike="noStrike" spc="-1">
              <a:latin typeface="Garamond" panose="02020404030301010803" pitchFamily="18" charset="0"/>
            </a:endParaRPr>
          </a:p>
          <a:p>
            <a:pPr algn="ctr">
              <a:lnSpc>
                <a:spcPct val="107000"/>
              </a:lnSpc>
              <a:spcAft>
                <a:spcPts val="601"/>
              </a:spcAft>
            </a:pPr>
            <a:r>
              <a:rPr lang="pt-PT" sz="1200" b="1" strike="noStrike" spc="-1">
                <a:solidFill>
                  <a:srgbClr val="000000"/>
                </a:solidFill>
                <a:latin typeface="Garamond" panose="02020404030301010803" pitchFamily="18" charset="0"/>
                <a:ea typeface="DejaVu Sans"/>
              </a:rPr>
              <a:t>(cca=5.0, ccr=25.0)</a:t>
            </a:r>
            <a:endParaRPr lang="pt-PT" sz="1200" b="0" strike="noStrike" spc="-1">
              <a:latin typeface="Garamond" panose="02020404030301010803" pitchFamily="18" charset="0"/>
            </a:endParaRPr>
          </a:p>
        </p:txBody>
      </p:sp>
      <p:pic>
        <p:nvPicPr>
          <p:cNvPr id="281" name="Imagen 7"/>
          <p:cNvPicPr/>
          <p:nvPr/>
        </p:nvPicPr>
        <p:blipFill>
          <a:blip r:embed="rId9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/>
        </p:blipFill>
        <p:spPr>
          <a:xfrm>
            <a:off x="5990040" y="4587120"/>
            <a:ext cx="1677600" cy="1677600"/>
          </a:xfrm>
          <a:prstGeom prst="rect">
            <a:avLst/>
          </a:prstGeom>
          <a:ln>
            <a:noFill/>
          </a:ln>
        </p:spPr>
      </p:pic>
      <p:pic>
        <p:nvPicPr>
          <p:cNvPr id="282" name="Imagen 8"/>
          <p:cNvPicPr/>
          <p:nvPr/>
        </p:nvPicPr>
        <p:blipFill>
          <a:blip r:embed="rId10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/>
        </p:blipFill>
        <p:spPr>
          <a:xfrm>
            <a:off x="7864200" y="4578480"/>
            <a:ext cx="1733400" cy="1733400"/>
          </a:xfrm>
          <a:prstGeom prst="rect">
            <a:avLst/>
          </a:prstGeom>
          <a:ln>
            <a:noFill/>
          </a:ln>
        </p:spPr>
      </p:pic>
      <p:pic>
        <p:nvPicPr>
          <p:cNvPr id="283" name="Imagen 9"/>
          <p:cNvPicPr/>
          <p:nvPr/>
        </p:nvPicPr>
        <p:blipFill>
          <a:blip r:embed="rId11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/>
        </p:blipFill>
        <p:spPr>
          <a:xfrm>
            <a:off x="9866160" y="4587120"/>
            <a:ext cx="1724760" cy="1724760"/>
          </a:xfrm>
          <a:prstGeom prst="rect">
            <a:avLst/>
          </a:prstGeom>
          <a:ln>
            <a:noFill/>
          </a:ln>
        </p:spPr>
      </p:pic>
      <p:sp>
        <p:nvSpPr>
          <p:cNvPr id="284" name="CustomShape 9"/>
          <p:cNvSpPr/>
          <p:nvPr/>
        </p:nvSpPr>
        <p:spPr>
          <a:xfrm>
            <a:off x="4257720" y="5084280"/>
            <a:ext cx="1632240" cy="752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7000"/>
              </a:lnSpc>
              <a:spcAft>
                <a:spcPts val="601"/>
              </a:spcAft>
            </a:pPr>
            <a:r>
              <a:rPr lang="pt-PT" sz="1200" b="1" strike="noStrike" spc="-1">
                <a:solidFill>
                  <a:srgbClr val="000000"/>
                </a:solidFill>
                <a:latin typeface="Garamond" panose="02020404030301010803" pitchFamily="18" charset="0"/>
                <a:ea typeface="DejaVu Sans"/>
              </a:rPr>
              <a:t>High cell-cell repulsion</a:t>
            </a:r>
            <a:endParaRPr lang="pt-PT" sz="1200" b="0" strike="noStrike" spc="-1">
              <a:latin typeface="Garamond" panose="02020404030301010803" pitchFamily="18" charset="0"/>
            </a:endParaRPr>
          </a:p>
          <a:p>
            <a:pPr algn="ctr">
              <a:lnSpc>
                <a:spcPct val="107000"/>
              </a:lnSpc>
              <a:spcAft>
                <a:spcPts val="601"/>
              </a:spcAft>
            </a:pPr>
            <a:r>
              <a:rPr lang="pt-PT" sz="1200" b="1" strike="noStrike" spc="-1">
                <a:solidFill>
                  <a:srgbClr val="000000"/>
                </a:solidFill>
                <a:latin typeface="Garamond" panose="02020404030301010803" pitchFamily="18" charset="0"/>
                <a:ea typeface="DejaVu Sans"/>
              </a:rPr>
              <a:t>(cca=5.0, ccr=50.0)</a:t>
            </a:r>
            <a:endParaRPr lang="pt-PT" sz="1200" b="0" strike="noStrike" spc="-1">
              <a:latin typeface="Garamond" panose="02020404030301010803" pitchFamily="18" charset="0"/>
            </a:endParaRPr>
          </a:p>
        </p:txBody>
      </p:sp>
      <p:sp>
        <p:nvSpPr>
          <p:cNvPr id="287" name="CustomShape 12"/>
          <p:cNvSpPr/>
          <p:nvPr/>
        </p:nvSpPr>
        <p:spPr>
          <a:xfrm rot="1973400">
            <a:off x="6309720" y="3607920"/>
            <a:ext cx="261720" cy="245520"/>
          </a:xfrm>
          <a:prstGeom prst="ellipse">
            <a:avLst/>
          </a:prstGeom>
          <a:noFill/>
          <a:ln w="936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8" name="CustomShape 13"/>
          <p:cNvSpPr/>
          <p:nvPr/>
        </p:nvSpPr>
        <p:spPr>
          <a:xfrm rot="1973400">
            <a:off x="6244560" y="3903120"/>
            <a:ext cx="261720" cy="245520"/>
          </a:xfrm>
          <a:prstGeom prst="ellipse">
            <a:avLst/>
          </a:prstGeom>
          <a:noFill/>
          <a:ln w="936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9" name="CustomShape 14"/>
          <p:cNvSpPr/>
          <p:nvPr/>
        </p:nvSpPr>
        <p:spPr>
          <a:xfrm rot="19252200">
            <a:off x="6986880" y="1906920"/>
            <a:ext cx="356400" cy="199440"/>
          </a:xfrm>
          <a:prstGeom prst="ellipse">
            <a:avLst/>
          </a:prstGeom>
          <a:noFill/>
          <a:ln w="9360">
            <a:solidFill>
              <a:srgbClr val="0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0" name="CustomShape 15"/>
          <p:cNvSpPr/>
          <p:nvPr/>
        </p:nvSpPr>
        <p:spPr>
          <a:xfrm rot="2694000">
            <a:off x="6818760" y="3691080"/>
            <a:ext cx="356400" cy="206640"/>
          </a:xfrm>
          <a:prstGeom prst="ellipse">
            <a:avLst/>
          </a:prstGeom>
          <a:noFill/>
          <a:ln w="9360">
            <a:solidFill>
              <a:srgbClr val="0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1" name="CustomShape 16"/>
          <p:cNvSpPr/>
          <p:nvPr/>
        </p:nvSpPr>
        <p:spPr>
          <a:xfrm rot="670200">
            <a:off x="6574320" y="3854880"/>
            <a:ext cx="318960" cy="221760"/>
          </a:xfrm>
          <a:prstGeom prst="ellipse">
            <a:avLst/>
          </a:prstGeom>
          <a:noFill/>
          <a:ln w="9360">
            <a:solidFill>
              <a:srgbClr val="0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2" name="CustomShape 17"/>
          <p:cNvSpPr/>
          <p:nvPr/>
        </p:nvSpPr>
        <p:spPr>
          <a:xfrm rot="1973400">
            <a:off x="6543360" y="3935160"/>
            <a:ext cx="248040" cy="250920"/>
          </a:xfrm>
          <a:prstGeom prst="ellipse">
            <a:avLst/>
          </a:prstGeom>
          <a:noFill/>
          <a:ln w="936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3" name="CustomShape 18"/>
          <p:cNvSpPr/>
          <p:nvPr/>
        </p:nvSpPr>
        <p:spPr>
          <a:xfrm rot="1973400">
            <a:off x="7036560" y="2967120"/>
            <a:ext cx="261720" cy="245520"/>
          </a:xfrm>
          <a:prstGeom prst="ellipse">
            <a:avLst/>
          </a:prstGeom>
          <a:noFill/>
          <a:ln w="936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4" name="CustomShape 19"/>
          <p:cNvSpPr/>
          <p:nvPr/>
        </p:nvSpPr>
        <p:spPr>
          <a:xfrm rot="1973400">
            <a:off x="7119360" y="3229200"/>
            <a:ext cx="248400" cy="251280"/>
          </a:xfrm>
          <a:prstGeom prst="ellipse">
            <a:avLst/>
          </a:prstGeom>
          <a:noFill/>
          <a:ln w="936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5" name="CustomShape 20"/>
          <p:cNvSpPr/>
          <p:nvPr/>
        </p:nvSpPr>
        <p:spPr>
          <a:xfrm rot="1973400">
            <a:off x="6831360" y="2005920"/>
            <a:ext cx="248040" cy="250920"/>
          </a:xfrm>
          <a:prstGeom prst="ellipse">
            <a:avLst/>
          </a:prstGeom>
          <a:noFill/>
          <a:ln w="936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6" name="CustomShape 21"/>
          <p:cNvSpPr/>
          <p:nvPr/>
        </p:nvSpPr>
        <p:spPr>
          <a:xfrm rot="1973400">
            <a:off x="8901360" y="1971000"/>
            <a:ext cx="261720" cy="245520"/>
          </a:xfrm>
          <a:prstGeom prst="ellipse">
            <a:avLst/>
          </a:prstGeom>
          <a:noFill/>
          <a:ln w="936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7" name="CustomShape 22"/>
          <p:cNvSpPr/>
          <p:nvPr/>
        </p:nvSpPr>
        <p:spPr>
          <a:xfrm rot="103200">
            <a:off x="6912000" y="3328920"/>
            <a:ext cx="356400" cy="265320"/>
          </a:xfrm>
          <a:prstGeom prst="ellipse">
            <a:avLst/>
          </a:prstGeom>
          <a:noFill/>
          <a:ln w="9360">
            <a:solidFill>
              <a:srgbClr val="0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8" name="CustomShape 23"/>
          <p:cNvSpPr/>
          <p:nvPr/>
        </p:nvSpPr>
        <p:spPr>
          <a:xfrm rot="1972200">
            <a:off x="8986680" y="1602000"/>
            <a:ext cx="356400" cy="199440"/>
          </a:xfrm>
          <a:prstGeom prst="ellipse">
            <a:avLst/>
          </a:prstGeom>
          <a:noFill/>
          <a:ln w="9360">
            <a:solidFill>
              <a:srgbClr val="0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9" name="CustomShape 24"/>
          <p:cNvSpPr/>
          <p:nvPr/>
        </p:nvSpPr>
        <p:spPr>
          <a:xfrm rot="1973400">
            <a:off x="8111880" y="1415160"/>
            <a:ext cx="248040" cy="250920"/>
          </a:xfrm>
          <a:prstGeom prst="ellipse">
            <a:avLst/>
          </a:prstGeom>
          <a:noFill/>
          <a:ln w="936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0" name="CustomShape 25"/>
          <p:cNvSpPr/>
          <p:nvPr/>
        </p:nvSpPr>
        <p:spPr>
          <a:xfrm rot="1973400">
            <a:off x="10883880" y="1991160"/>
            <a:ext cx="248040" cy="250920"/>
          </a:xfrm>
          <a:prstGeom prst="ellipse">
            <a:avLst/>
          </a:prstGeom>
          <a:noFill/>
          <a:ln w="936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1" name="CustomShape 26"/>
          <p:cNvSpPr/>
          <p:nvPr/>
        </p:nvSpPr>
        <p:spPr>
          <a:xfrm rot="20820000">
            <a:off x="10388160" y="1688040"/>
            <a:ext cx="356400" cy="246960"/>
          </a:xfrm>
          <a:prstGeom prst="ellipse">
            <a:avLst/>
          </a:prstGeom>
          <a:noFill/>
          <a:ln w="9360">
            <a:solidFill>
              <a:srgbClr val="0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2" name="CustomShape 27"/>
          <p:cNvSpPr/>
          <p:nvPr/>
        </p:nvSpPr>
        <p:spPr>
          <a:xfrm rot="20820000">
            <a:off x="10572120" y="1262520"/>
            <a:ext cx="308880" cy="181080"/>
          </a:xfrm>
          <a:prstGeom prst="ellipse">
            <a:avLst/>
          </a:prstGeom>
          <a:noFill/>
          <a:ln w="9360">
            <a:solidFill>
              <a:srgbClr val="0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3" name="CustomShape 28"/>
          <p:cNvSpPr/>
          <p:nvPr/>
        </p:nvSpPr>
        <p:spPr>
          <a:xfrm rot="1973400">
            <a:off x="8595360" y="3071160"/>
            <a:ext cx="248040" cy="250920"/>
          </a:xfrm>
          <a:prstGeom prst="ellipse">
            <a:avLst/>
          </a:prstGeom>
          <a:noFill/>
          <a:ln w="936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4" name="CustomShape 29"/>
          <p:cNvSpPr/>
          <p:nvPr/>
        </p:nvSpPr>
        <p:spPr>
          <a:xfrm rot="1973400">
            <a:off x="8775000" y="3739680"/>
            <a:ext cx="326520" cy="329760"/>
          </a:xfrm>
          <a:prstGeom prst="ellipse">
            <a:avLst/>
          </a:prstGeom>
          <a:noFill/>
          <a:ln w="936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5" name="CustomShape 30"/>
          <p:cNvSpPr/>
          <p:nvPr/>
        </p:nvSpPr>
        <p:spPr>
          <a:xfrm rot="1973400">
            <a:off x="8361360" y="4023000"/>
            <a:ext cx="261720" cy="245520"/>
          </a:xfrm>
          <a:prstGeom prst="ellipse">
            <a:avLst/>
          </a:prstGeom>
          <a:noFill/>
          <a:ln w="936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6" name="CustomShape 31"/>
          <p:cNvSpPr/>
          <p:nvPr/>
        </p:nvSpPr>
        <p:spPr>
          <a:xfrm rot="1973400">
            <a:off x="10420560" y="3951000"/>
            <a:ext cx="261720" cy="245520"/>
          </a:xfrm>
          <a:prstGeom prst="ellipse">
            <a:avLst/>
          </a:prstGeom>
          <a:noFill/>
          <a:ln w="936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7" name="CustomShape 32"/>
          <p:cNvSpPr/>
          <p:nvPr/>
        </p:nvSpPr>
        <p:spPr>
          <a:xfrm rot="1973400">
            <a:off x="10557360" y="3879000"/>
            <a:ext cx="261720" cy="245520"/>
          </a:xfrm>
          <a:prstGeom prst="ellipse">
            <a:avLst/>
          </a:prstGeom>
          <a:noFill/>
          <a:ln w="936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8" name="CustomShape 33"/>
          <p:cNvSpPr/>
          <p:nvPr/>
        </p:nvSpPr>
        <p:spPr>
          <a:xfrm rot="1973400">
            <a:off x="10523880" y="4079160"/>
            <a:ext cx="248040" cy="250920"/>
          </a:xfrm>
          <a:prstGeom prst="ellipse">
            <a:avLst/>
          </a:prstGeom>
          <a:noFill/>
          <a:ln w="936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9" name="CustomShape 34"/>
          <p:cNvSpPr/>
          <p:nvPr/>
        </p:nvSpPr>
        <p:spPr>
          <a:xfrm rot="1973400">
            <a:off x="10924560" y="3543120"/>
            <a:ext cx="261720" cy="245520"/>
          </a:xfrm>
          <a:prstGeom prst="ellipse">
            <a:avLst/>
          </a:prstGeom>
          <a:noFill/>
          <a:ln w="936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0" name="CustomShape 35"/>
          <p:cNvSpPr/>
          <p:nvPr/>
        </p:nvSpPr>
        <p:spPr>
          <a:xfrm rot="1973400">
            <a:off x="10200240" y="3445200"/>
            <a:ext cx="248400" cy="251280"/>
          </a:xfrm>
          <a:prstGeom prst="ellipse">
            <a:avLst/>
          </a:prstGeom>
          <a:noFill/>
          <a:ln w="936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1" name="CustomShape 36"/>
          <p:cNvSpPr/>
          <p:nvPr/>
        </p:nvSpPr>
        <p:spPr>
          <a:xfrm rot="156000">
            <a:off x="10355760" y="3303360"/>
            <a:ext cx="367200" cy="219960"/>
          </a:xfrm>
          <a:prstGeom prst="ellipse">
            <a:avLst/>
          </a:prstGeom>
          <a:noFill/>
          <a:ln w="9360">
            <a:solidFill>
              <a:srgbClr val="0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2" name="CustomShape 37"/>
          <p:cNvSpPr/>
          <p:nvPr/>
        </p:nvSpPr>
        <p:spPr>
          <a:xfrm rot="1973400">
            <a:off x="6959880" y="5303160"/>
            <a:ext cx="248040" cy="250920"/>
          </a:xfrm>
          <a:prstGeom prst="ellipse">
            <a:avLst/>
          </a:prstGeom>
          <a:noFill/>
          <a:ln w="936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3" name="CustomShape 38"/>
          <p:cNvSpPr/>
          <p:nvPr/>
        </p:nvSpPr>
        <p:spPr>
          <a:xfrm rot="1973400">
            <a:off x="6815880" y="5317920"/>
            <a:ext cx="248040" cy="250920"/>
          </a:xfrm>
          <a:prstGeom prst="ellipse">
            <a:avLst/>
          </a:prstGeom>
          <a:noFill/>
          <a:ln w="936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4" name="CustomShape 39"/>
          <p:cNvSpPr/>
          <p:nvPr/>
        </p:nvSpPr>
        <p:spPr>
          <a:xfrm rot="1973400">
            <a:off x="6631200" y="5262480"/>
            <a:ext cx="311760" cy="315720"/>
          </a:xfrm>
          <a:prstGeom prst="ellipse">
            <a:avLst/>
          </a:prstGeom>
          <a:noFill/>
          <a:ln w="936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5" name="CustomShape 40"/>
          <p:cNvSpPr/>
          <p:nvPr/>
        </p:nvSpPr>
        <p:spPr>
          <a:xfrm rot="1973400">
            <a:off x="8065800" y="5470920"/>
            <a:ext cx="372600" cy="377280"/>
          </a:xfrm>
          <a:prstGeom prst="ellipse">
            <a:avLst/>
          </a:prstGeom>
          <a:noFill/>
          <a:ln w="936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6" name="CustomShape 41"/>
          <p:cNvSpPr/>
          <p:nvPr/>
        </p:nvSpPr>
        <p:spPr>
          <a:xfrm rot="1973400">
            <a:off x="8415360" y="5533920"/>
            <a:ext cx="248040" cy="250920"/>
          </a:xfrm>
          <a:prstGeom prst="ellipse">
            <a:avLst/>
          </a:prstGeom>
          <a:noFill/>
          <a:ln w="936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7" name="CustomShape 42"/>
          <p:cNvSpPr/>
          <p:nvPr/>
        </p:nvSpPr>
        <p:spPr>
          <a:xfrm rot="1973400">
            <a:off x="8919000" y="4891320"/>
            <a:ext cx="326520" cy="330120"/>
          </a:xfrm>
          <a:prstGeom prst="ellipse">
            <a:avLst/>
          </a:prstGeom>
          <a:noFill/>
          <a:ln w="936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8" name="CustomShape 43"/>
          <p:cNvSpPr/>
          <p:nvPr/>
        </p:nvSpPr>
        <p:spPr>
          <a:xfrm rot="1973400">
            <a:off x="11007360" y="5245920"/>
            <a:ext cx="248040" cy="250920"/>
          </a:xfrm>
          <a:prstGeom prst="ellipse">
            <a:avLst/>
          </a:prstGeom>
          <a:noFill/>
          <a:ln w="936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9" name="CustomShape 44"/>
          <p:cNvSpPr/>
          <p:nvPr/>
        </p:nvSpPr>
        <p:spPr>
          <a:xfrm rot="1973400">
            <a:off x="11027880" y="5065920"/>
            <a:ext cx="248040" cy="250920"/>
          </a:xfrm>
          <a:prstGeom prst="ellipse">
            <a:avLst/>
          </a:prstGeom>
          <a:noFill/>
          <a:ln w="936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0" name="CustomShape 45"/>
          <p:cNvSpPr/>
          <p:nvPr/>
        </p:nvSpPr>
        <p:spPr>
          <a:xfrm rot="1973400">
            <a:off x="10775880" y="5303160"/>
            <a:ext cx="248040" cy="250920"/>
          </a:xfrm>
          <a:prstGeom prst="ellipse">
            <a:avLst/>
          </a:prstGeom>
          <a:noFill/>
          <a:ln w="936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6" name="CustomShape 4"/>
          <p:cNvSpPr/>
          <p:nvPr/>
        </p:nvSpPr>
        <p:spPr>
          <a:xfrm>
            <a:off x="517688" y="734960"/>
            <a:ext cx="3401741" cy="1105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>
              <a:lnSpc>
                <a:spcPct val="90000"/>
              </a:lnSpc>
              <a:spcAft>
                <a:spcPts val="601"/>
              </a:spcAft>
            </a:pPr>
            <a:r>
              <a:rPr lang="es-ES" sz="1800" b="1" strike="noStrike" spc="-1" dirty="0" err="1">
                <a:solidFill>
                  <a:srgbClr val="000000"/>
                </a:solidFill>
                <a:latin typeface="Garamond" panose="02020404030301010803" pitchFamily="18" charset="0"/>
                <a:ea typeface="DejaVu Sans"/>
              </a:rPr>
              <a:t>Rosette</a:t>
            </a:r>
            <a:r>
              <a:rPr lang="es-ES" sz="1800" b="1" strike="noStrike" spc="-1" dirty="0">
                <a:solidFill>
                  <a:srgbClr val="000000"/>
                </a:solidFill>
                <a:latin typeface="Garamond" panose="02020404030301010803" pitchFamily="18" charset="0"/>
                <a:ea typeface="DejaVu Sans"/>
              </a:rPr>
              <a:t> </a:t>
            </a:r>
            <a:r>
              <a:rPr lang="es-ES" sz="1800" b="1" strike="noStrike" spc="-1" dirty="0" err="1">
                <a:solidFill>
                  <a:srgbClr val="000000"/>
                </a:solidFill>
                <a:latin typeface="Garamond" panose="02020404030301010803" pitchFamily="18" charset="0"/>
                <a:ea typeface="DejaVu Sans"/>
              </a:rPr>
              <a:t>formation</a:t>
            </a:r>
            <a:endParaRPr lang="pt-PT" sz="1800" b="0" strike="noStrike" spc="-1" dirty="0">
              <a:latin typeface="Garamond" panose="02020404030301010803" pitchFamily="18" charset="0"/>
            </a:endParaRPr>
          </a:p>
          <a:p>
            <a:pPr>
              <a:lnSpc>
                <a:spcPct val="90000"/>
              </a:lnSpc>
              <a:spcAft>
                <a:spcPts val="601"/>
              </a:spcAft>
            </a:pPr>
            <a:r>
              <a:rPr lang="en-US" sz="1500" b="1" strike="noStrike" spc="-1" dirty="0" smtClean="0">
                <a:solidFill>
                  <a:srgbClr val="000000"/>
                </a:solidFill>
                <a:latin typeface="Garamond" panose="02020404030301010803" pitchFamily="18" charset="0"/>
                <a:ea typeface="DejaVu Sans"/>
              </a:rPr>
              <a:t>Cell mechanics </a:t>
            </a:r>
            <a:r>
              <a:rPr lang="en-US" sz="1500" b="1" spc="-1" dirty="0" smtClean="0">
                <a:solidFill>
                  <a:srgbClr val="000000"/>
                </a:solidFill>
                <a:latin typeface="Garamond" panose="02020404030301010803" pitchFamily="18" charset="0"/>
                <a:ea typeface="DejaVu Sans"/>
              </a:rPr>
              <a:t>parameter sweep</a:t>
            </a:r>
            <a:endParaRPr lang="pt-PT" sz="1500" b="0" strike="noStrike" spc="-1" dirty="0">
              <a:latin typeface="Garamond" panose="02020404030301010803" pitchFamily="18" charset="0"/>
            </a:endParaRPr>
          </a:p>
        </p:txBody>
      </p:sp>
      <p:sp>
        <p:nvSpPr>
          <p:cNvPr id="57" name="CustomShape 5"/>
          <p:cNvSpPr/>
          <p:nvPr/>
        </p:nvSpPr>
        <p:spPr>
          <a:xfrm>
            <a:off x="481672" y="1858896"/>
            <a:ext cx="3644640" cy="401086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285840" indent="-285480" algn="just">
              <a:lnSpc>
                <a:spcPct val="107000"/>
              </a:lnSpc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lang="pt-PT" sz="1400" b="1" strike="noStrike" spc="-1" dirty="0" smtClean="0">
                <a:solidFill>
                  <a:srgbClr val="000000"/>
                </a:solidFill>
                <a:latin typeface="Garamond" panose="02020404030301010803" pitchFamily="18" charset="0"/>
                <a:ea typeface="DejaVu Sans"/>
              </a:rPr>
              <a:t>Neurite-neurite interactions: </a:t>
            </a:r>
          </a:p>
          <a:p>
            <a:pPr marL="743040" lvl="1" indent="-285480" algn="just">
              <a:lnSpc>
                <a:spcPct val="107000"/>
              </a:lnSpc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lang="pt-PT" sz="1400" spc="-1" dirty="0" smtClean="0">
                <a:solidFill>
                  <a:srgbClr val="000000"/>
                </a:solidFill>
                <a:latin typeface="Garamond" panose="02020404030301010803" pitchFamily="18" charset="0"/>
              </a:rPr>
              <a:t>Balanced repulsion</a:t>
            </a:r>
          </a:p>
          <a:p>
            <a:pPr marL="743040" lvl="1" indent="-285480" algn="just">
              <a:lnSpc>
                <a:spcPct val="107000"/>
              </a:lnSpc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lang="pt-PT" sz="1400" spc="-1" dirty="0" smtClean="0">
                <a:solidFill>
                  <a:srgbClr val="000000"/>
                </a:solidFill>
                <a:latin typeface="Garamond" panose="02020404030301010803" pitchFamily="18" charset="0"/>
              </a:rPr>
              <a:t>Adhesion coefficient: 5.0</a:t>
            </a:r>
          </a:p>
          <a:p>
            <a:pPr marL="743040" lvl="1" indent="-285480" algn="just">
              <a:lnSpc>
                <a:spcPct val="107000"/>
              </a:lnSpc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lang="pt-PT" sz="1400" spc="-1" dirty="0" smtClean="0">
                <a:solidFill>
                  <a:srgbClr val="000000"/>
                </a:solidFill>
                <a:latin typeface="Garamond" panose="02020404030301010803" pitchFamily="18" charset="0"/>
              </a:rPr>
              <a:t>Repulsion coefficient: 25.0</a:t>
            </a:r>
          </a:p>
          <a:p>
            <a:pPr marL="743040" lvl="1" indent="-285480" algn="just">
              <a:lnSpc>
                <a:spcPct val="107000"/>
              </a:lnSpc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endParaRPr lang="pt-PT" sz="1400" strike="noStrike" spc="-1" dirty="0">
              <a:latin typeface="Garamond" panose="02020404030301010803" pitchFamily="18" charset="0"/>
            </a:endParaRPr>
          </a:p>
          <a:p>
            <a:pPr marL="285840" indent="-285480" algn="just">
              <a:lnSpc>
                <a:spcPct val="107000"/>
              </a:lnSpc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lang="pt-PT" sz="1400" b="1" strike="noStrike" spc="-1" dirty="0">
                <a:solidFill>
                  <a:srgbClr val="000000"/>
                </a:solidFill>
                <a:latin typeface="Garamond" panose="02020404030301010803" pitchFamily="18" charset="0"/>
                <a:ea typeface="DejaVu Sans"/>
              </a:rPr>
              <a:t>Neurite-cell </a:t>
            </a:r>
            <a:r>
              <a:rPr lang="pt-PT" sz="1400" b="1" spc="-1" dirty="0" smtClean="0">
                <a:solidFill>
                  <a:srgbClr val="000000"/>
                </a:solidFill>
                <a:latin typeface="Garamond" panose="02020404030301010803" pitchFamily="18" charset="0"/>
                <a:ea typeface="DejaVu Sans"/>
              </a:rPr>
              <a:t>interactions:</a:t>
            </a:r>
            <a:endParaRPr lang="pt-PT" sz="1400" b="1" strike="noStrike" spc="-1" dirty="0" smtClean="0">
              <a:solidFill>
                <a:srgbClr val="000000"/>
              </a:solidFill>
              <a:latin typeface="Garamond" panose="02020404030301010803" pitchFamily="18" charset="0"/>
              <a:ea typeface="DejaVu Sans"/>
            </a:endParaRPr>
          </a:p>
          <a:p>
            <a:pPr marL="743040" lvl="1" indent="-285480" algn="just">
              <a:lnSpc>
                <a:spcPct val="107000"/>
              </a:lnSpc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lang="pt-PT" sz="1400" spc="-1" dirty="0">
                <a:solidFill>
                  <a:srgbClr val="000000"/>
                </a:solidFill>
                <a:latin typeface="Garamond" panose="02020404030301010803" pitchFamily="18" charset="0"/>
              </a:rPr>
              <a:t>Low </a:t>
            </a:r>
            <a:r>
              <a:rPr lang="pt-PT" sz="1400" spc="-1" dirty="0" smtClean="0">
                <a:solidFill>
                  <a:srgbClr val="000000"/>
                </a:solidFill>
                <a:latin typeface="Garamond" panose="02020404030301010803" pitchFamily="18" charset="0"/>
              </a:rPr>
              <a:t>repulsion</a:t>
            </a:r>
            <a:endParaRPr lang="pt-PT" sz="1400" spc="-1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marL="743040" lvl="1" indent="-285480" algn="just">
              <a:lnSpc>
                <a:spcPct val="107000"/>
              </a:lnSpc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lang="pt-PT" sz="1400" spc="-1" dirty="0">
                <a:solidFill>
                  <a:srgbClr val="000000"/>
                </a:solidFill>
                <a:latin typeface="Garamond" panose="02020404030301010803" pitchFamily="18" charset="0"/>
              </a:rPr>
              <a:t>Adhesion coefficient: 5.0</a:t>
            </a:r>
          </a:p>
          <a:p>
            <a:pPr marL="743040" lvl="1" indent="-285480" algn="just">
              <a:lnSpc>
                <a:spcPct val="107000"/>
              </a:lnSpc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lang="pt-PT" sz="1400" spc="-1" dirty="0">
                <a:solidFill>
                  <a:srgbClr val="000000"/>
                </a:solidFill>
                <a:latin typeface="Garamond" panose="02020404030301010803" pitchFamily="18" charset="0"/>
              </a:rPr>
              <a:t>Repulsion coefficient: 15.0</a:t>
            </a:r>
          </a:p>
          <a:p>
            <a:pPr marL="360" algn="just">
              <a:lnSpc>
                <a:spcPct val="107000"/>
              </a:lnSpc>
              <a:spcAft>
                <a:spcPts val="601"/>
              </a:spcAft>
              <a:buClr>
                <a:srgbClr val="000000"/>
              </a:buClr>
            </a:pPr>
            <a:endParaRPr lang="pt-PT" sz="1400" b="0" strike="noStrike" spc="-1" dirty="0">
              <a:latin typeface="Garamond" panose="02020404030301010803" pitchFamily="18" charset="0"/>
            </a:endParaRPr>
          </a:p>
          <a:p>
            <a:pPr marL="285840" indent="-285480" algn="just">
              <a:lnSpc>
                <a:spcPct val="107000"/>
              </a:lnSpc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lang="pt-PT" sz="1400" b="1" strike="noStrike" spc="-1" dirty="0">
                <a:solidFill>
                  <a:srgbClr val="000000"/>
                </a:solidFill>
                <a:latin typeface="Garamond" panose="02020404030301010803" pitchFamily="18" charset="0"/>
                <a:ea typeface="DejaVu Sans"/>
              </a:rPr>
              <a:t>Cell-cell </a:t>
            </a:r>
            <a:r>
              <a:rPr lang="pt-PT" sz="1400" b="1" spc="-1" dirty="0" smtClean="0">
                <a:solidFill>
                  <a:srgbClr val="000000"/>
                </a:solidFill>
                <a:latin typeface="Garamond" panose="02020404030301010803" pitchFamily="18" charset="0"/>
                <a:ea typeface="DejaVu Sans"/>
              </a:rPr>
              <a:t>interactions:</a:t>
            </a:r>
          </a:p>
          <a:p>
            <a:pPr marL="743040" lvl="1" indent="-285480" algn="just">
              <a:lnSpc>
                <a:spcPct val="107000"/>
              </a:lnSpc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lang="pt-PT" sz="1400" spc="-1" dirty="0" smtClean="0">
                <a:solidFill>
                  <a:srgbClr val="000000"/>
                </a:solidFill>
                <a:latin typeface="Garamond" panose="02020404030301010803" pitchFamily="18" charset="0"/>
                <a:ea typeface="DejaVu Sans"/>
              </a:rPr>
              <a:t>Variable</a:t>
            </a:r>
            <a:endParaRPr lang="pt-PT" sz="1400" strike="noStrike" spc="-1" dirty="0" smtClean="0">
              <a:solidFill>
                <a:srgbClr val="000000"/>
              </a:solidFill>
              <a:latin typeface="Garamond" panose="02020404030301010803" pitchFamily="18" charset="0"/>
              <a:ea typeface="DejaVu Sans"/>
            </a:endParaRPr>
          </a:p>
          <a:p>
            <a:pPr marL="743040" lvl="1" indent="-285480" algn="just">
              <a:lnSpc>
                <a:spcPct val="107000"/>
              </a:lnSpc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lang="pt-PT" sz="1400" spc="-1" dirty="0" smtClean="0">
                <a:solidFill>
                  <a:srgbClr val="000000"/>
                </a:solidFill>
                <a:latin typeface="Garamond" panose="02020404030301010803" pitchFamily="18" charset="0"/>
              </a:rPr>
              <a:t>See row label for each case</a:t>
            </a:r>
            <a:endParaRPr lang="pt-PT" sz="1400" strike="noStrike" spc="-1" dirty="0">
              <a:latin typeface="Garamond" panose="02020404030301010803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CustomShape 1"/>
          <p:cNvSpPr/>
          <p:nvPr/>
        </p:nvSpPr>
        <p:spPr>
          <a:xfrm>
            <a:off x="8610480" y="6356520"/>
            <a:ext cx="2740320" cy="362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</a:pPr>
            <a:fld id="{87F5EE05-BCB9-4F14-B643-89BA4EE4848E}" type="slidenum">
              <a:rPr lang="pt-PT" sz="1200" b="0" strike="noStrike" spc="-1">
                <a:solidFill>
                  <a:srgbClr val="8B8B8B"/>
                </a:solidFill>
                <a:latin typeface="Calibri"/>
                <a:ea typeface="DejaVu Sans"/>
              </a:rPr>
              <a:t>6</a:t>
            </a:fld>
            <a:endParaRPr lang="pt-PT" sz="1200" b="0" strike="noStrike" spc="-1">
              <a:latin typeface="Arial"/>
            </a:endParaRPr>
          </a:p>
        </p:txBody>
      </p:sp>
      <p:sp>
        <p:nvSpPr>
          <p:cNvPr id="322" name="CustomShape 2"/>
          <p:cNvSpPr/>
          <p:nvPr/>
        </p:nvSpPr>
        <p:spPr>
          <a:xfrm>
            <a:off x="382680" y="4587840"/>
            <a:ext cx="179640" cy="637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t/>
            </a:r>
            <a:br/>
            <a:endParaRPr lang="pt-PT" sz="1800" b="0" strike="noStrike" spc="-1">
              <a:latin typeface="Arial"/>
            </a:endParaRPr>
          </a:p>
        </p:txBody>
      </p:sp>
      <p:pic>
        <p:nvPicPr>
          <p:cNvPr id="324" name="Imagen 1"/>
          <p:cNvPicPr/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/>
        </p:blipFill>
        <p:spPr>
          <a:xfrm>
            <a:off x="5990040" y="932040"/>
            <a:ext cx="1677600" cy="1677600"/>
          </a:xfrm>
          <a:prstGeom prst="rect">
            <a:avLst/>
          </a:prstGeom>
          <a:ln>
            <a:noFill/>
          </a:ln>
        </p:spPr>
      </p:pic>
      <p:pic>
        <p:nvPicPr>
          <p:cNvPr id="325" name="Imagen 2"/>
          <p:cNvPicPr/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/>
        </p:blipFill>
        <p:spPr>
          <a:xfrm>
            <a:off x="7867080" y="932400"/>
            <a:ext cx="1679400" cy="1679400"/>
          </a:xfrm>
          <a:prstGeom prst="rect">
            <a:avLst/>
          </a:prstGeom>
          <a:ln>
            <a:noFill/>
          </a:ln>
        </p:spPr>
      </p:pic>
      <p:pic>
        <p:nvPicPr>
          <p:cNvPr id="326" name="Imagen 3"/>
          <p:cNvPicPr/>
          <p:nvPr/>
        </p:nvPicPr>
        <p:blipFill>
          <a:blip r:embed="rId5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/>
        </p:blipFill>
        <p:spPr>
          <a:xfrm>
            <a:off x="9866160" y="927720"/>
            <a:ext cx="1682280" cy="1682280"/>
          </a:xfrm>
          <a:prstGeom prst="rect">
            <a:avLst/>
          </a:prstGeom>
          <a:ln>
            <a:noFill/>
          </a:ln>
        </p:spPr>
      </p:pic>
      <p:sp>
        <p:nvSpPr>
          <p:cNvPr id="327" name="CustomShape 4"/>
          <p:cNvSpPr/>
          <p:nvPr/>
        </p:nvSpPr>
        <p:spPr>
          <a:xfrm>
            <a:off x="6317640" y="492480"/>
            <a:ext cx="11962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7000"/>
              </a:lnSpc>
              <a:spcAft>
                <a:spcPts val="601"/>
              </a:spcAft>
            </a:pPr>
            <a:r>
              <a:rPr lang="pt-PT" sz="1200" b="0" strike="noStrike" spc="-1">
                <a:solidFill>
                  <a:srgbClr val="000000"/>
                </a:solidFill>
                <a:latin typeface="Garamond" panose="02020404030301010803" pitchFamily="18" charset="0"/>
                <a:ea typeface="DejaVu Sans"/>
              </a:rPr>
              <a:t>Replicate 1</a:t>
            </a:r>
            <a:endParaRPr lang="pt-PT" sz="1200" b="0" strike="noStrike" spc="-1">
              <a:latin typeface="Garamond" panose="02020404030301010803" pitchFamily="18" charset="0"/>
            </a:endParaRPr>
          </a:p>
        </p:txBody>
      </p:sp>
      <p:sp>
        <p:nvSpPr>
          <p:cNvPr id="328" name="CustomShape 5"/>
          <p:cNvSpPr/>
          <p:nvPr/>
        </p:nvSpPr>
        <p:spPr>
          <a:xfrm>
            <a:off x="8195400" y="489240"/>
            <a:ext cx="11962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7000"/>
              </a:lnSpc>
              <a:spcAft>
                <a:spcPts val="601"/>
              </a:spcAft>
            </a:pPr>
            <a:r>
              <a:rPr lang="pt-PT" sz="1200" b="0" strike="noStrike" spc="-1">
                <a:solidFill>
                  <a:srgbClr val="000000"/>
                </a:solidFill>
                <a:latin typeface="Garamond" panose="02020404030301010803" pitchFamily="18" charset="0"/>
                <a:ea typeface="DejaVu Sans"/>
              </a:rPr>
              <a:t>Replicate 2</a:t>
            </a:r>
            <a:endParaRPr lang="pt-PT" sz="1200" b="0" strike="noStrike" spc="-1">
              <a:latin typeface="Garamond" panose="02020404030301010803" pitchFamily="18" charset="0"/>
            </a:endParaRPr>
          </a:p>
        </p:txBody>
      </p:sp>
      <p:sp>
        <p:nvSpPr>
          <p:cNvPr id="329" name="CustomShape 6"/>
          <p:cNvSpPr/>
          <p:nvPr/>
        </p:nvSpPr>
        <p:spPr>
          <a:xfrm>
            <a:off x="10195920" y="489240"/>
            <a:ext cx="11962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7000"/>
              </a:lnSpc>
              <a:spcAft>
                <a:spcPts val="601"/>
              </a:spcAft>
            </a:pPr>
            <a:r>
              <a:rPr lang="pt-PT" sz="1200" b="0" strike="noStrike" spc="-1">
                <a:solidFill>
                  <a:srgbClr val="000000"/>
                </a:solidFill>
                <a:latin typeface="Garamond" panose="02020404030301010803" pitchFamily="18" charset="0"/>
                <a:ea typeface="DejaVu Sans"/>
              </a:rPr>
              <a:t>Replicate 3</a:t>
            </a:r>
            <a:endParaRPr lang="pt-PT" sz="1200" b="0" strike="noStrike" spc="-1">
              <a:latin typeface="Garamond" panose="02020404030301010803" pitchFamily="18" charset="0"/>
            </a:endParaRPr>
          </a:p>
        </p:txBody>
      </p:sp>
      <p:pic>
        <p:nvPicPr>
          <p:cNvPr id="330" name="Imagen 4"/>
          <p:cNvPicPr/>
          <p:nvPr/>
        </p:nvPicPr>
        <p:blipFill>
          <a:blip r:embed="rId6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/>
        </p:blipFill>
        <p:spPr>
          <a:xfrm>
            <a:off x="5990760" y="2758680"/>
            <a:ext cx="1682280" cy="1682280"/>
          </a:xfrm>
          <a:prstGeom prst="rect">
            <a:avLst/>
          </a:prstGeom>
          <a:ln>
            <a:noFill/>
          </a:ln>
        </p:spPr>
      </p:pic>
      <p:pic>
        <p:nvPicPr>
          <p:cNvPr id="331" name="Imagen 5"/>
          <p:cNvPicPr/>
          <p:nvPr/>
        </p:nvPicPr>
        <p:blipFill>
          <a:blip r:embed="rId7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/>
        </p:blipFill>
        <p:spPr>
          <a:xfrm>
            <a:off x="7864200" y="2754000"/>
            <a:ext cx="1682280" cy="1682280"/>
          </a:xfrm>
          <a:prstGeom prst="rect">
            <a:avLst/>
          </a:prstGeom>
          <a:ln>
            <a:noFill/>
          </a:ln>
        </p:spPr>
      </p:pic>
      <p:pic>
        <p:nvPicPr>
          <p:cNvPr id="332" name="Imagen 6"/>
          <p:cNvPicPr/>
          <p:nvPr/>
        </p:nvPicPr>
        <p:blipFill>
          <a:blip r:embed="rId8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/>
        </p:blipFill>
        <p:spPr>
          <a:xfrm>
            <a:off x="9866160" y="2760840"/>
            <a:ext cx="1682280" cy="1682280"/>
          </a:xfrm>
          <a:prstGeom prst="rect">
            <a:avLst/>
          </a:prstGeom>
          <a:ln>
            <a:noFill/>
          </a:ln>
        </p:spPr>
      </p:pic>
      <p:sp>
        <p:nvSpPr>
          <p:cNvPr id="333" name="CustomShape 7"/>
          <p:cNvSpPr/>
          <p:nvPr/>
        </p:nvSpPr>
        <p:spPr>
          <a:xfrm>
            <a:off x="4257720" y="1581120"/>
            <a:ext cx="1632240" cy="76067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7000"/>
              </a:lnSpc>
              <a:spcAft>
                <a:spcPts val="601"/>
              </a:spcAft>
            </a:pPr>
            <a:r>
              <a:rPr lang="pt-PT" sz="1200" b="1" strike="noStrike" spc="-1">
                <a:solidFill>
                  <a:srgbClr val="000000"/>
                </a:solidFill>
                <a:latin typeface="Garamond" panose="02020404030301010803" pitchFamily="18" charset="0"/>
                <a:ea typeface="DejaVu Sans"/>
              </a:rPr>
              <a:t>Low cell-cell repulsion</a:t>
            </a:r>
            <a:endParaRPr lang="pt-PT" sz="1200" b="0" strike="noStrike" spc="-1">
              <a:latin typeface="Garamond" panose="02020404030301010803" pitchFamily="18" charset="0"/>
            </a:endParaRPr>
          </a:p>
          <a:p>
            <a:pPr algn="ctr">
              <a:lnSpc>
                <a:spcPct val="107000"/>
              </a:lnSpc>
              <a:spcAft>
                <a:spcPts val="601"/>
              </a:spcAft>
            </a:pPr>
            <a:r>
              <a:rPr lang="pt-PT" sz="1200" b="1" strike="noStrike" spc="-1">
                <a:solidFill>
                  <a:srgbClr val="000000"/>
                </a:solidFill>
                <a:latin typeface="Garamond" panose="02020404030301010803" pitchFamily="18" charset="0"/>
                <a:ea typeface="DejaVu Sans"/>
              </a:rPr>
              <a:t>(cca=5.0, ccr=15.0)</a:t>
            </a:r>
            <a:endParaRPr lang="pt-PT" sz="1200" b="0" strike="noStrike" spc="-1">
              <a:latin typeface="Garamond" panose="02020404030301010803" pitchFamily="18" charset="0"/>
            </a:endParaRPr>
          </a:p>
        </p:txBody>
      </p:sp>
      <p:sp>
        <p:nvSpPr>
          <p:cNvPr id="334" name="CustomShape 8"/>
          <p:cNvSpPr/>
          <p:nvPr/>
        </p:nvSpPr>
        <p:spPr>
          <a:xfrm>
            <a:off x="4257720" y="3422880"/>
            <a:ext cx="1632240" cy="76067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7000"/>
              </a:lnSpc>
              <a:spcAft>
                <a:spcPts val="601"/>
              </a:spcAft>
            </a:pPr>
            <a:r>
              <a:rPr lang="pt-PT" sz="1200" b="1" strike="noStrike" spc="-1">
                <a:solidFill>
                  <a:srgbClr val="000000"/>
                </a:solidFill>
                <a:latin typeface="Garamond" panose="02020404030301010803" pitchFamily="18" charset="0"/>
                <a:ea typeface="DejaVu Sans"/>
              </a:rPr>
              <a:t>Balanced cell-cell adhesion/repulsion</a:t>
            </a:r>
            <a:endParaRPr lang="pt-PT" sz="1200" b="0" strike="noStrike" spc="-1">
              <a:latin typeface="Garamond" panose="02020404030301010803" pitchFamily="18" charset="0"/>
            </a:endParaRPr>
          </a:p>
          <a:p>
            <a:pPr algn="ctr">
              <a:lnSpc>
                <a:spcPct val="107000"/>
              </a:lnSpc>
              <a:spcAft>
                <a:spcPts val="601"/>
              </a:spcAft>
            </a:pPr>
            <a:r>
              <a:rPr lang="pt-PT" sz="1200" b="1" strike="noStrike" spc="-1">
                <a:solidFill>
                  <a:srgbClr val="000000"/>
                </a:solidFill>
                <a:latin typeface="Garamond" panose="02020404030301010803" pitchFamily="18" charset="0"/>
                <a:ea typeface="DejaVu Sans"/>
              </a:rPr>
              <a:t>(cca=5.0, ccr=25.0)</a:t>
            </a:r>
            <a:endParaRPr lang="pt-PT" sz="1200" b="0" strike="noStrike" spc="-1">
              <a:latin typeface="Garamond" panose="02020404030301010803" pitchFamily="18" charset="0"/>
            </a:endParaRPr>
          </a:p>
        </p:txBody>
      </p:sp>
      <p:pic>
        <p:nvPicPr>
          <p:cNvPr id="335" name="Imagen 7"/>
          <p:cNvPicPr/>
          <p:nvPr/>
        </p:nvPicPr>
        <p:blipFill>
          <a:blip r:embed="rId9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/>
        </p:blipFill>
        <p:spPr>
          <a:xfrm>
            <a:off x="5990040" y="4587120"/>
            <a:ext cx="1677600" cy="1677600"/>
          </a:xfrm>
          <a:prstGeom prst="rect">
            <a:avLst/>
          </a:prstGeom>
          <a:ln>
            <a:noFill/>
          </a:ln>
        </p:spPr>
      </p:pic>
      <p:pic>
        <p:nvPicPr>
          <p:cNvPr id="336" name="Imagen 8"/>
          <p:cNvPicPr/>
          <p:nvPr/>
        </p:nvPicPr>
        <p:blipFill>
          <a:blip r:embed="rId10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/>
        </p:blipFill>
        <p:spPr>
          <a:xfrm>
            <a:off x="7864200" y="4578480"/>
            <a:ext cx="1733400" cy="1733400"/>
          </a:xfrm>
          <a:prstGeom prst="rect">
            <a:avLst/>
          </a:prstGeom>
          <a:ln>
            <a:noFill/>
          </a:ln>
        </p:spPr>
      </p:pic>
      <p:pic>
        <p:nvPicPr>
          <p:cNvPr id="337" name="Imagen 9"/>
          <p:cNvPicPr/>
          <p:nvPr/>
        </p:nvPicPr>
        <p:blipFill>
          <a:blip r:embed="rId11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/>
        </p:blipFill>
        <p:spPr>
          <a:xfrm>
            <a:off x="9866160" y="4587120"/>
            <a:ext cx="1724760" cy="1724760"/>
          </a:xfrm>
          <a:prstGeom prst="rect">
            <a:avLst/>
          </a:prstGeom>
          <a:ln>
            <a:noFill/>
          </a:ln>
        </p:spPr>
      </p:pic>
      <p:sp>
        <p:nvSpPr>
          <p:cNvPr id="338" name="CustomShape 9"/>
          <p:cNvSpPr/>
          <p:nvPr/>
        </p:nvSpPr>
        <p:spPr>
          <a:xfrm>
            <a:off x="4257720" y="5084280"/>
            <a:ext cx="1632240" cy="76067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7000"/>
              </a:lnSpc>
              <a:spcAft>
                <a:spcPts val="601"/>
              </a:spcAft>
            </a:pPr>
            <a:r>
              <a:rPr lang="pt-PT" sz="1200" b="1" strike="noStrike" spc="-1" dirty="0">
                <a:solidFill>
                  <a:srgbClr val="000000"/>
                </a:solidFill>
                <a:latin typeface="Garamond" panose="02020404030301010803" pitchFamily="18" charset="0"/>
                <a:ea typeface="DejaVu Sans"/>
              </a:rPr>
              <a:t>High cell-cell repulsion</a:t>
            </a:r>
            <a:endParaRPr lang="pt-PT" sz="1200" b="0" strike="noStrike" spc="-1" dirty="0">
              <a:latin typeface="Garamond" panose="02020404030301010803" pitchFamily="18" charset="0"/>
            </a:endParaRPr>
          </a:p>
          <a:p>
            <a:pPr algn="ctr">
              <a:lnSpc>
                <a:spcPct val="107000"/>
              </a:lnSpc>
              <a:spcAft>
                <a:spcPts val="601"/>
              </a:spcAft>
            </a:pPr>
            <a:r>
              <a:rPr lang="pt-PT" sz="1200" b="1" strike="noStrike" spc="-1" dirty="0">
                <a:solidFill>
                  <a:srgbClr val="000000"/>
                </a:solidFill>
                <a:latin typeface="Garamond" panose="02020404030301010803" pitchFamily="18" charset="0"/>
                <a:ea typeface="DejaVu Sans"/>
              </a:rPr>
              <a:t>(cca=5.0, ccr=50.0)</a:t>
            </a:r>
            <a:endParaRPr lang="pt-PT" sz="1200" b="0" strike="noStrike" spc="-1" dirty="0">
              <a:latin typeface="Garamond" panose="02020404030301010803" pitchFamily="18" charset="0"/>
            </a:endParaRPr>
          </a:p>
        </p:txBody>
      </p:sp>
      <p:sp>
        <p:nvSpPr>
          <p:cNvPr id="339" name="CustomShape 10"/>
          <p:cNvSpPr/>
          <p:nvPr/>
        </p:nvSpPr>
        <p:spPr>
          <a:xfrm rot="1973400">
            <a:off x="10374480" y="1298880"/>
            <a:ext cx="205200" cy="207360"/>
          </a:xfrm>
          <a:prstGeom prst="ellipse">
            <a:avLst/>
          </a:prstGeom>
          <a:noFill/>
          <a:ln w="936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2" name="CustomShape 13"/>
          <p:cNvSpPr/>
          <p:nvPr/>
        </p:nvSpPr>
        <p:spPr>
          <a:xfrm rot="1973400">
            <a:off x="6831000" y="2005560"/>
            <a:ext cx="248040" cy="250920"/>
          </a:xfrm>
          <a:prstGeom prst="ellipse">
            <a:avLst/>
          </a:prstGeom>
          <a:noFill/>
          <a:ln w="936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3" name="CustomShape 14"/>
          <p:cNvSpPr/>
          <p:nvPr/>
        </p:nvSpPr>
        <p:spPr>
          <a:xfrm rot="1973400">
            <a:off x="6831360" y="1573920"/>
            <a:ext cx="248040" cy="250920"/>
          </a:xfrm>
          <a:prstGeom prst="ellipse">
            <a:avLst/>
          </a:prstGeom>
          <a:noFill/>
          <a:ln w="936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4" name="CustomShape 15"/>
          <p:cNvSpPr/>
          <p:nvPr/>
        </p:nvSpPr>
        <p:spPr>
          <a:xfrm rot="1973400">
            <a:off x="6831000" y="1573560"/>
            <a:ext cx="248040" cy="250920"/>
          </a:xfrm>
          <a:prstGeom prst="ellipse">
            <a:avLst/>
          </a:prstGeom>
          <a:noFill/>
          <a:ln w="936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5" name="CustomShape 16"/>
          <p:cNvSpPr/>
          <p:nvPr/>
        </p:nvSpPr>
        <p:spPr>
          <a:xfrm rot="1973400">
            <a:off x="6460560" y="1575000"/>
            <a:ext cx="261720" cy="245520"/>
          </a:xfrm>
          <a:prstGeom prst="ellipse">
            <a:avLst/>
          </a:prstGeom>
          <a:noFill/>
          <a:ln w="936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6" name="CustomShape 17"/>
          <p:cNvSpPr/>
          <p:nvPr/>
        </p:nvSpPr>
        <p:spPr>
          <a:xfrm rot="1973400">
            <a:off x="6604560" y="1635120"/>
            <a:ext cx="261720" cy="245520"/>
          </a:xfrm>
          <a:prstGeom prst="ellipse">
            <a:avLst/>
          </a:prstGeom>
          <a:noFill/>
          <a:ln w="936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7" name="CustomShape 18"/>
          <p:cNvSpPr/>
          <p:nvPr/>
        </p:nvSpPr>
        <p:spPr>
          <a:xfrm rot="18719400">
            <a:off x="6571800" y="2072880"/>
            <a:ext cx="356400" cy="207000"/>
          </a:xfrm>
          <a:prstGeom prst="ellipse">
            <a:avLst/>
          </a:prstGeom>
          <a:noFill/>
          <a:ln w="9360">
            <a:solidFill>
              <a:srgbClr val="0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8" name="CustomShape 19"/>
          <p:cNvSpPr/>
          <p:nvPr/>
        </p:nvSpPr>
        <p:spPr>
          <a:xfrm rot="411600">
            <a:off x="6281640" y="1898280"/>
            <a:ext cx="356400" cy="207000"/>
          </a:xfrm>
          <a:prstGeom prst="ellipse">
            <a:avLst/>
          </a:prstGeom>
          <a:noFill/>
          <a:ln w="9360">
            <a:solidFill>
              <a:srgbClr val="0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9" name="CustomShape 20"/>
          <p:cNvSpPr/>
          <p:nvPr/>
        </p:nvSpPr>
        <p:spPr>
          <a:xfrm rot="20233800">
            <a:off x="8521920" y="1572840"/>
            <a:ext cx="356400" cy="207000"/>
          </a:xfrm>
          <a:prstGeom prst="ellipse">
            <a:avLst/>
          </a:prstGeom>
          <a:noFill/>
          <a:ln w="9360">
            <a:solidFill>
              <a:srgbClr val="0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0" name="CustomShape 21"/>
          <p:cNvSpPr/>
          <p:nvPr/>
        </p:nvSpPr>
        <p:spPr>
          <a:xfrm rot="1973400">
            <a:off x="9045360" y="1995120"/>
            <a:ext cx="261720" cy="245520"/>
          </a:xfrm>
          <a:prstGeom prst="ellipse">
            <a:avLst/>
          </a:prstGeom>
          <a:noFill/>
          <a:ln w="936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1" name="CustomShape 22"/>
          <p:cNvSpPr/>
          <p:nvPr/>
        </p:nvSpPr>
        <p:spPr>
          <a:xfrm rot="16514400">
            <a:off x="8374320" y="1877760"/>
            <a:ext cx="356400" cy="207000"/>
          </a:xfrm>
          <a:prstGeom prst="ellipse">
            <a:avLst/>
          </a:prstGeom>
          <a:noFill/>
          <a:ln w="9360">
            <a:solidFill>
              <a:srgbClr val="0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2" name="CustomShape 23"/>
          <p:cNvSpPr/>
          <p:nvPr/>
        </p:nvSpPr>
        <p:spPr>
          <a:xfrm rot="1327200">
            <a:off x="8884800" y="1413360"/>
            <a:ext cx="275400" cy="207000"/>
          </a:xfrm>
          <a:prstGeom prst="ellipse">
            <a:avLst/>
          </a:prstGeom>
          <a:noFill/>
          <a:ln w="9360">
            <a:solidFill>
              <a:srgbClr val="0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3" name="CustomShape 24"/>
          <p:cNvSpPr/>
          <p:nvPr/>
        </p:nvSpPr>
        <p:spPr>
          <a:xfrm rot="1973400">
            <a:off x="8471880" y="2077920"/>
            <a:ext cx="248040" cy="250920"/>
          </a:xfrm>
          <a:prstGeom prst="ellipse">
            <a:avLst/>
          </a:prstGeom>
          <a:noFill/>
          <a:ln w="936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4" name="CustomShape 25"/>
          <p:cNvSpPr/>
          <p:nvPr/>
        </p:nvSpPr>
        <p:spPr>
          <a:xfrm rot="1973400">
            <a:off x="8291880" y="1429920"/>
            <a:ext cx="248040" cy="250920"/>
          </a:xfrm>
          <a:prstGeom prst="ellipse">
            <a:avLst/>
          </a:prstGeom>
          <a:noFill/>
          <a:ln w="936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5" name="CustomShape 26"/>
          <p:cNvSpPr/>
          <p:nvPr/>
        </p:nvSpPr>
        <p:spPr>
          <a:xfrm rot="1973400">
            <a:off x="10686240" y="1442880"/>
            <a:ext cx="240840" cy="226080"/>
          </a:xfrm>
          <a:prstGeom prst="ellipse">
            <a:avLst/>
          </a:prstGeom>
          <a:noFill/>
          <a:ln w="936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6" name="CustomShape 27"/>
          <p:cNvSpPr/>
          <p:nvPr/>
        </p:nvSpPr>
        <p:spPr>
          <a:xfrm rot="1327200">
            <a:off x="10468800" y="1692360"/>
            <a:ext cx="275400" cy="207000"/>
          </a:xfrm>
          <a:prstGeom prst="ellipse">
            <a:avLst/>
          </a:prstGeom>
          <a:noFill/>
          <a:ln w="9360">
            <a:solidFill>
              <a:srgbClr val="0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7" name="CustomShape 28"/>
          <p:cNvSpPr/>
          <p:nvPr/>
        </p:nvSpPr>
        <p:spPr>
          <a:xfrm rot="1327200">
            <a:off x="10250280" y="2002320"/>
            <a:ext cx="275400" cy="192240"/>
          </a:xfrm>
          <a:prstGeom prst="ellipse">
            <a:avLst/>
          </a:prstGeom>
          <a:noFill/>
          <a:ln w="9360">
            <a:solidFill>
              <a:srgbClr val="0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8" name="CustomShape 29"/>
          <p:cNvSpPr/>
          <p:nvPr/>
        </p:nvSpPr>
        <p:spPr>
          <a:xfrm rot="1973400">
            <a:off x="10626480" y="1910880"/>
            <a:ext cx="205200" cy="207360"/>
          </a:xfrm>
          <a:prstGeom prst="ellipse">
            <a:avLst/>
          </a:prstGeom>
          <a:noFill/>
          <a:ln w="936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9" name="CustomShape 30"/>
          <p:cNvSpPr/>
          <p:nvPr/>
        </p:nvSpPr>
        <p:spPr>
          <a:xfrm rot="1973400">
            <a:off x="10551600" y="1982880"/>
            <a:ext cx="205200" cy="207360"/>
          </a:xfrm>
          <a:prstGeom prst="ellipse">
            <a:avLst/>
          </a:prstGeom>
          <a:noFill/>
          <a:ln w="936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0" name="CustomShape 31"/>
          <p:cNvSpPr/>
          <p:nvPr/>
        </p:nvSpPr>
        <p:spPr>
          <a:xfrm rot="1973400">
            <a:off x="10842480" y="1406880"/>
            <a:ext cx="205200" cy="207360"/>
          </a:xfrm>
          <a:prstGeom prst="ellipse">
            <a:avLst/>
          </a:prstGeom>
          <a:noFill/>
          <a:ln w="936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1" name="CustomShape 32"/>
          <p:cNvSpPr/>
          <p:nvPr/>
        </p:nvSpPr>
        <p:spPr>
          <a:xfrm rot="20068200">
            <a:off x="6328440" y="3516120"/>
            <a:ext cx="356400" cy="207000"/>
          </a:xfrm>
          <a:prstGeom prst="ellipse">
            <a:avLst/>
          </a:prstGeom>
          <a:noFill/>
          <a:ln w="9360">
            <a:solidFill>
              <a:srgbClr val="0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2" name="CustomShape 33"/>
          <p:cNvSpPr/>
          <p:nvPr/>
        </p:nvSpPr>
        <p:spPr>
          <a:xfrm rot="1973400">
            <a:off x="6887880" y="3085920"/>
            <a:ext cx="248040" cy="250920"/>
          </a:xfrm>
          <a:prstGeom prst="ellipse">
            <a:avLst/>
          </a:prstGeom>
          <a:noFill/>
          <a:ln w="936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3" name="CustomShape 34"/>
          <p:cNvSpPr/>
          <p:nvPr/>
        </p:nvSpPr>
        <p:spPr>
          <a:xfrm rot="1973400">
            <a:off x="7238520" y="3746520"/>
            <a:ext cx="222480" cy="208800"/>
          </a:xfrm>
          <a:prstGeom prst="ellipse">
            <a:avLst/>
          </a:prstGeom>
          <a:noFill/>
          <a:ln w="936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4" name="CustomShape 35"/>
          <p:cNvSpPr/>
          <p:nvPr/>
        </p:nvSpPr>
        <p:spPr>
          <a:xfrm rot="20068200">
            <a:off x="6744240" y="3810600"/>
            <a:ext cx="356400" cy="207000"/>
          </a:xfrm>
          <a:prstGeom prst="ellipse">
            <a:avLst/>
          </a:prstGeom>
          <a:noFill/>
          <a:ln w="9360">
            <a:solidFill>
              <a:srgbClr val="0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5" name="CustomShape 36"/>
          <p:cNvSpPr/>
          <p:nvPr/>
        </p:nvSpPr>
        <p:spPr>
          <a:xfrm rot="1973400">
            <a:off x="7247880" y="3227400"/>
            <a:ext cx="253440" cy="256680"/>
          </a:xfrm>
          <a:prstGeom prst="ellipse">
            <a:avLst/>
          </a:prstGeom>
          <a:noFill/>
          <a:ln w="936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6" name="CustomShape 37"/>
          <p:cNvSpPr/>
          <p:nvPr/>
        </p:nvSpPr>
        <p:spPr>
          <a:xfrm rot="1973400">
            <a:off x="8205120" y="3541680"/>
            <a:ext cx="258840" cy="243000"/>
          </a:xfrm>
          <a:prstGeom prst="ellipse">
            <a:avLst/>
          </a:prstGeom>
          <a:noFill/>
          <a:ln w="936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7" name="CustomShape 38"/>
          <p:cNvSpPr/>
          <p:nvPr/>
        </p:nvSpPr>
        <p:spPr>
          <a:xfrm rot="1973400">
            <a:off x="8287560" y="3691800"/>
            <a:ext cx="223200" cy="225720"/>
          </a:xfrm>
          <a:prstGeom prst="ellipse">
            <a:avLst/>
          </a:prstGeom>
          <a:noFill/>
          <a:ln w="936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8" name="CustomShape 39"/>
          <p:cNvSpPr/>
          <p:nvPr/>
        </p:nvSpPr>
        <p:spPr>
          <a:xfrm rot="20068200">
            <a:off x="8307000" y="3758040"/>
            <a:ext cx="356400" cy="207000"/>
          </a:xfrm>
          <a:prstGeom prst="ellipse">
            <a:avLst/>
          </a:prstGeom>
          <a:noFill/>
          <a:ln w="9360">
            <a:solidFill>
              <a:srgbClr val="0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9" name="CustomShape 40"/>
          <p:cNvSpPr/>
          <p:nvPr/>
        </p:nvSpPr>
        <p:spPr>
          <a:xfrm rot="1973400">
            <a:off x="8613720" y="3669480"/>
            <a:ext cx="236880" cy="239400"/>
          </a:xfrm>
          <a:prstGeom prst="ellipse">
            <a:avLst/>
          </a:prstGeom>
          <a:noFill/>
          <a:ln w="936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0" name="CustomShape 41"/>
          <p:cNvSpPr/>
          <p:nvPr/>
        </p:nvSpPr>
        <p:spPr>
          <a:xfrm rot="1973400">
            <a:off x="10614600" y="3506040"/>
            <a:ext cx="321120" cy="301320"/>
          </a:xfrm>
          <a:prstGeom prst="ellipse">
            <a:avLst/>
          </a:prstGeom>
          <a:noFill/>
          <a:ln w="936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1" name="CustomShape 42"/>
          <p:cNvSpPr/>
          <p:nvPr/>
        </p:nvSpPr>
        <p:spPr>
          <a:xfrm rot="1973400">
            <a:off x="10175040" y="3810600"/>
            <a:ext cx="269280" cy="252720"/>
          </a:xfrm>
          <a:prstGeom prst="ellipse">
            <a:avLst/>
          </a:prstGeom>
          <a:noFill/>
          <a:ln w="936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2" name="CustomShape 43"/>
          <p:cNvSpPr/>
          <p:nvPr/>
        </p:nvSpPr>
        <p:spPr>
          <a:xfrm rot="1973400">
            <a:off x="10444680" y="3465000"/>
            <a:ext cx="236880" cy="239400"/>
          </a:xfrm>
          <a:prstGeom prst="ellipse">
            <a:avLst/>
          </a:prstGeom>
          <a:noFill/>
          <a:ln w="936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3" name="CustomShape 44"/>
          <p:cNvSpPr/>
          <p:nvPr/>
        </p:nvSpPr>
        <p:spPr>
          <a:xfrm rot="1973400">
            <a:off x="11133720" y="5187240"/>
            <a:ext cx="236880" cy="239400"/>
          </a:xfrm>
          <a:prstGeom prst="ellipse">
            <a:avLst/>
          </a:prstGeom>
          <a:noFill/>
          <a:ln w="936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4" name="CustomShape 45"/>
          <p:cNvSpPr/>
          <p:nvPr/>
        </p:nvSpPr>
        <p:spPr>
          <a:xfrm rot="1973400">
            <a:off x="10851120" y="5585040"/>
            <a:ext cx="289440" cy="292320"/>
          </a:xfrm>
          <a:prstGeom prst="ellipse">
            <a:avLst/>
          </a:prstGeom>
          <a:noFill/>
          <a:ln w="936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5" name="CustomShape 46"/>
          <p:cNvSpPr/>
          <p:nvPr/>
        </p:nvSpPr>
        <p:spPr>
          <a:xfrm rot="1973400">
            <a:off x="10316880" y="5455080"/>
            <a:ext cx="253440" cy="256680"/>
          </a:xfrm>
          <a:prstGeom prst="ellipse">
            <a:avLst/>
          </a:prstGeom>
          <a:noFill/>
          <a:ln w="936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6" name="CustomShape 47"/>
          <p:cNvSpPr/>
          <p:nvPr/>
        </p:nvSpPr>
        <p:spPr>
          <a:xfrm rot="1973400">
            <a:off x="10809360" y="5100840"/>
            <a:ext cx="272880" cy="362160"/>
          </a:xfrm>
          <a:prstGeom prst="ellipse">
            <a:avLst/>
          </a:prstGeom>
          <a:noFill/>
          <a:ln w="936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7" name="CustomShape 48"/>
          <p:cNvSpPr/>
          <p:nvPr/>
        </p:nvSpPr>
        <p:spPr>
          <a:xfrm rot="1973400">
            <a:off x="8397360" y="5481360"/>
            <a:ext cx="315360" cy="319680"/>
          </a:xfrm>
          <a:prstGeom prst="ellipse">
            <a:avLst/>
          </a:prstGeom>
          <a:noFill/>
          <a:ln w="936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8" name="CustomShape 49"/>
          <p:cNvSpPr/>
          <p:nvPr/>
        </p:nvSpPr>
        <p:spPr>
          <a:xfrm rot="1973400">
            <a:off x="9037080" y="5465160"/>
            <a:ext cx="343080" cy="346320"/>
          </a:xfrm>
          <a:prstGeom prst="ellipse">
            <a:avLst/>
          </a:prstGeom>
          <a:noFill/>
          <a:ln w="936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9" name="CustomShape 50"/>
          <p:cNvSpPr/>
          <p:nvPr/>
        </p:nvSpPr>
        <p:spPr>
          <a:xfrm rot="1973400">
            <a:off x="8757360" y="5739120"/>
            <a:ext cx="261720" cy="245520"/>
          </a:xfrm>
          <a:prstGeom prst="ellipse">
            <a:avLst/>
          </a:prstGeom>
          <a:noFill/>
          <a:ln w="936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0" name="CustomShape 51"/>
          <p:cNvSpPr/>
          <p:nvPr/>
        </p:nvSpPr>
        <p:spPr>
          <a:xfrm rot="1973400">
            <a:off x="8469360" y="5739120"/>
            <a:ext cx="261720" cy="245520"/>
          </a:xfrm>
          <a:prstGeom prst="ellipse">
            <a:avLst/>
          </a:prstGeom>
          <a:noFill/>
          <a:ln w="936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1" name="CustomShape 52"/>
          <p:cNvSpPr/>
          <p:nvPr/>
        </p:nvSpPr>
        <p:spPr>
          <a:xfrm rot="1973400">
            <a:off x="6210720" y="5387760"/>
            <a:ext cx="315360" cy="319680"/>
          </a:xfrm>
          <a:prstGeom prst="ellipse">
            <a:avLst/>
          </a:prstGeom>
          <a:noFill/>
          <a:ln w="936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2" name="CustomShape 53"/>
          <p:cNvSpPr/>
          <p:nvPr/>
        </p:nvSpPr>
        <p:spPr>
          <a:xfrm rot="1973400">
            <a:off x="6979320" y="4866120"/>
            <a:ext cx="223200" cy="225720"/>
          </a:xfrm>
          <a:prstGeom prst="ellipse">
            <a:avLst/>
          </a:prstGeom>
          <a:noFill/>
          <a:ln w="936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3" name="CustomShape 54"/>
          <p:cNvSpPr/>
          <p:nvPr/>
        </p:nvSpPr>
        <p:spPr>
          <a:xfrm rot="1973400">
            <a:off x="6979320" y="4866120"/>
            <a:ext cx="223200" cy="225720"/>
          </a:xfrm>
          <a:prstGeom prst="ellipse">
            <a:avLst/>
          </a:prstGeom>
          <a:noFill/>
          <a:ln w="936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4" name="CustomShape 55"/>
          <p:cNvSpPr/>
          <p:nvPr/>
        </p:nvSpPr>
        <p:spPr>
          <a:xfrm rot="1973400">
            <a:off x="6369120" y="5595480"/>
            <a:ext cx="284040" cy="287280"/>
          </a:xfrm>
          <a:prstGeom prst="ellipse">
            <a:avLst/>
          </a:prstGeom>
          <a:noFill/>
          <a:ln w="936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endParaRPr lang="pt-PT" sz="1800" b="0" strike="noStrike" spc="-1" dirty="0">
              <a:latin typeface="Arial"/>
            </a:endParaRPr>
          </a:p>
        </p:txBody>
      </p:sp>
      <p:sp>
        <p:nvSpPr>
          <p:cNvPr id="66" name="CustomShape 4"/>
          <p:cNvSpPr/>
          <p:nvPr/>
        </p:nvSpPr>
        <p:spPr>
          <a:xfrm>
            <a:off x="517688" y="734960"/>
            <a:ext cx="3401741" cy="1105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>
              <a:lnSpc>
                <a:spcPct val="90000"/>
              </a:lnSpc>
              <a:spcAft>
                <a:spcPts val="601"/>
              </a:spcAft>
            </a:pPr>
            <a:r>
              <a:rPr lang="es-ES" sz="1800" b="1" strike="noStrike" spc="-1" dirty="0" err="1">
                <a:solidFill>
                  <a:srgbClr val="000000"/>
                </a:solidFill>
                <a:latin typeface="Garamond" panose="02020404030301010803" pitchFamily="18" charset="0"/>
                <a:ea typeface="DejaVu Sans"/>
              </a:rPr>
              <a:t>Rosette</a:t>
            </a:r>
            <a:r>
              <a:rPr lang="es-ES" sz="1800" b="1" strike="noStrike" spc="-1" dirty="0">
                <a:solidFill>
                  <a:srgbClr val="000000"/>
                </a:solidFill>
                <a:latin typeface="Garamond" panose="02020404030301010803" pitchFamily="18" charset="0"/>
                <a:ea typeface="DejaVu Sans"/>
              </a:rPr>
              <a:t> </a:t>
            </a:r>
            <a:r>
              <a:rPr lang="es-ES" sz="1800" b="1" strike="noStrike" spc="-1" dirty="0" err="1">
                <a:solidFill>
                  <a:srgbClr val="000000"/>
                </a:solidFill>
                <a:latin typeface="Garamond" panose="02020404030301010803" pitchFamily="18" charset="0"/>
                <a:ea typeface="DejaVu Sans"/>
              </a:rPr>
              <a:t>formation</a:t>
            </a:r>
            <a:endParaRPr lang="pt-PT" sz="1800" b="0" strike="noStrike" spc="-1" dirty="0">
              <a:latin typeface="Garamond" panose="02020404030301010803" pitchFamily="18" charset="0"/>
            </a:endParaRPr>
          </a:p>
          <a:p>
            <a:pPr>
              <a:lnSpc>
                <a:spcPct val="90000"/>
              </a:lnSpc>
              <a:spcAft>
                <a:spcPts val="601"/>
              </a:spcAft>
            </a:pPr>
            <a:r>
              <a:rPr lang="en-US" sz="1500" b="1" strike="noStrike" spc="-1" dirty="0" smtClean="0">
                <a:solidFill>
                  <a:srgbClr val="000000"/>
                </a:solidFill>
                <a:latin typeface="Garamond" panose="02020404030301010803" pitchFamily="18" charset="0"/>
                <a:ea typeface="DejaVu Sans"/>
              </a:rPr>
              <a:t>Cell mechanics </a:t>
            </a:r>
            <a:r>
              <a:rPr lang="en-US" sz="1500" b="1" spc="-1" dirty="0" smtClean="0">
                <a:solidFill>
                  <a:srgbClr val="000000"/>
                </a:solidFill>
                <a:latin typeface="Garamond" panose="02020404030301010803" pitchFamily="18" charset="0"/>
                <a:ea typeface="DejaVu Sans"/>
              </a:rPr>
              <a:t>parameter sweep</a:t>
            </a:r>
            <a:endParaRPr lang="pt-PT" sz="1500" b="0" strike="noStrike" spc="-1" dirty="0">
              <a:latin typeface="Garamond" panose="02020404030301010803" pitchFamily="18" charset="0"/>
            </a:endParaRPr>
          </a:p>
        </p:txBody>
      </p:sp>
      <p:sp>
        <p:nvSpPr>
          <p:cNvPr id="67" name="CustomShape 5"/>
          <p:cNvSpPr/>
          <p:nvPr/>
        </p:nvSpPr>
        <p:spPr>
          <a:xfrm>
            <a:off x="481672" y="1858896"/>
            <a:ext cx="3644640" cy="401086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285840" indent="-285480" algn="just">
              <a:lnSpc>
                <a:spcPct val="107000"/>
              </a:lnSpc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lang="pt-PT" sz="1400" b="1" strike="noStrike" spc="-1" dirty="0" smtClean="0">
                <a:solidFill>
                  <a:srgbClr val="000000"/>
                </a:solidFill>
                <a:latin typeface="Garamond" panose="02020404030301010803" pitchFamily="18" charset="0"/>
                <a:ea typeface="DejaVu Sans"/>
              </a:rPr>
              <a:t>Neurite-neurite interactions: </a:t>
            </a:r>
          </a:p>
          <a:p>
            <a:pPr marL="743040" lvl="1" indent="-285480" algn="just">
              <a:lnSpc>
                <a:spcPct val="107000"/>
              </a:lnSpc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lang="pt-PT" sz="1400" spc="-1" dirty="0" smtClean="0">
                <a:solidFill>
                  <a:srgbClr val="000000"/>
                </a:solidFill>
                <a:latin typeface="Garamond" panose="02020404030301010803" pitchFamily="18" charset="0"/>
              </a:rPr>
              <a:t>Balanced repulsion</a:t>
            </a:r>
          </a:p>
          <a:p>
            <a:pPr marL="743040" lvl="1" indent="-285480" algn="just">
              <a:lnSpc>
                <a:spcPct val="107000"/>
              </a:lnSpc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lang="pt-PT" sz="1400" spc="-1" dirty="0" smtClean="0">
                <a:solidFill>
                  <a:srgbClr val="000000"/>
                </a:solidFill>
                <a:latin typeface="Garamond" panose="02020404030301010803" pitchFamily="18" charset="0"/>
              </a:rPr>
              <a:t>Adhesion coefficient: 5.0</a:t>
            </a:r>
          </a:p>
          <a:p>
            <a:pPr marL="743040" lvl="1" indent="-285480" algn="just">
              <a:lnSpc>
                <a:spcPct val="107000"/>
              </a:lnSpc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lang="pt-PT" sz="1400" spc="-1" dirty="0" smtClean="0">
                <a:solidFill>
                  <a:srgbClr val="000000"/>
                </a:solidFill>
                <a:latin typeface="Garamond" panose="02020404030301010803" pitchFamily="18" charset="0"/>
              </a:rPr>
              <a:t>Repulsion coefficient: 25.0</a:t>
            </a:r>
          </a:p>
          <a:p>
            <a:pPr marL="743040" lvl="1" indent="-285480" algn="just">
              <a:lnSpc>
                <a:spcPct val="107000"/>
              </a:lnSpc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endParaRPr lang="pt-PT" sz="1400" strike="noStrike" spc="-1" dirty="0">
              <a:latin typeface="Garamond" panose="02020404030301010803" pitchFamily="18" charset="0"/>
            </a:endParaRPr>
          </a:p>
          <a:p>
            <a:pPr marL="285840" indent="-285480" algn="just">
              <a:lnSpc>
                <a:spcPct val="107000"/>
              </a:lnSpc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lang="pt-PT" sz="1400" b="1" strike="noStrike" spc="-1" dirty="0">
                <a:solidFill>
                  <a:srgbClr val="000000"/>
                </a:solidFill>
                <a:latin typeface="Garamond" panose="02020404030301010803" pitchFamily="18" charset="0"/>
                <a:ea typeface="DejaVu Sans"/>
              </a:rPr>
              <a:t>Neurite-cell </a:t>
            </a:r>
            <a:r>
              <a:rPr lang="pt-PT" sz="1400" b="1" spc="-1" dirty="0" smtClean="0">
                <a:solidFill>
                  <a:srgbClr val="000000"/>
                </a:solidFill>
                <a:latin typeface="Garamond" panose="02020404030301010803" pitchFamily="18" charset="0"/>
                <a:ea typeface="DejaVu Sans"/>
              </a:rPr>
              <a:t>interactions:</a:t>
            </a:r>
            <a:endParaRPr lang="pt-PT" sz="1400" b="1" strike="noStrike" spc="-1" dirty="0" smtClean="0">
              <a:solidFill>
                <a:srgbClr val="000000"/>
              </a:solidFill>
              <a:latin typeface="Garamond" panose="02020404030301010803" pitchFamily="18" charset="0"/>
              <a:ea typeface="DejaVu Sans"/>
            </a:endParaRPr>
          </a:p>
          <a:p>
            <a:pPr marL="743040" lvl="1" indent="-285480" algn="just">
              <a:lnSpc>
                <a:spcPct val="107000"/>
              </a:lnSpc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lang="pt-PT" sz="1400" spc="-1" dirty="0" smtClean="0">
                <a:solidFill>
                  <a:srgbClr val="000000"/>
                </a:solidFill>
                <a:latin typeface="Garamond" panose="02020404030301010803" pitchFamily="18" charset="0"/>
              </a:rPr>
              <a:t>Balanced repulsion</a:t>
            </a:r>
          </a:p>
          <a:p>
            <a:pPr marL="743040" lvl="1" indent="-285480" algn="just">
              <a:lnSpc>
                <a:spcPct val="107000"/>
              </a:lnSpc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lang="pt-PT" sz="1400" spc="-1" dirty="0" smtClean="0">
                <a:solidFill>
                  <a:srgbClr val="000000"/>
                </a:solidFill>
                <a:latin typeface="Garamond" panose="02020404030301010803" pitchFamily="18" charset="0"/>
              </a:rPr>
              <a:t>Adhesion coefficient: 5.0</a:t>
            </a:r>
          </a:p>
          <a:p>
            <a:pPr marL="743040" lvl="1" indent="-285480" algn="just">
              <a:lnSpc>
                <a:spcPct val="107000"/>
              </a:lnSpc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lang="pt-PT" sz="1400" spc="-1" dirty="0" smtClean="0">
                <a:solidFill>
                  <a:srgbClr val="000000"/>
                </a:solidFill>
                <a:latin typeface="Garamond" panose="02020404030301010803" pitchFamily="18" charset="0"/>
              </a:rPr>
              <a:t>Repulsion coefficient: 25.0</a:t>
            </a:r>
          </a:p>
          <a:p>
            <a:pPr marL="360" algn="just">
              <a:lnSpc>
                <a:spcPct val="107000"/>
              </a:lnSpc>
              <a:spcAft>
                <a:spcPts val="601"/>
              </a:spcAft>
              <a:buClr>
                <a:srgbClr val="000000"/>
              </a:buClr>
            </a:pPr>
            <a:endParaRPr lang="pt-PT" sz="1400" b="0" strike="noStrike" spc="-1" dirty="0">
              <a:latin typeface="Garamond" panose="02020404030301010803" pitchFamily="18" charset="0"/>
            </a:endParaRPr>
          </a:p>
          <a:p>
            <a:pPr marL="285840" indent="-285480" algn="just">
              <a:lnSpc>
                <a:spcPct val="107000"/>
              </a:lnSpc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lang="pt-PT" sz="1400" b="1" strike="noStrike" spc="-1" dirty="0">
                <a:solidFill>
                  <a:srgbClr val="000000"/>
                </a:solidFill>
                <a:latin typeface="Garamond" panose="02020404030301010803" pitchFamily="18" charset="0"/>
                <a:ea typeface="DejaVu Sans"/>
              </a:rPr>
              <a:t>Cell-cell </a:t>
            </a:r>
            <a:r>
              <a:rPr lang="pt-PT" sz="1400" b="1" spc="-1" dirty="0" smtClean="0">
                <a:solidFill>
                  <a:srgbClr val="000000"/>
                </a:solidFill>
                <a:latin typeface="Garamond" panose="02020404030301010803" pitchFamily="18" charset="0"/>
                <a:ea typeface="DejaVu Sans"/>
              </a:rPr>
              <a:t>interactions:</a:t>
            </a:r>
          </a:p>
          <a:p>
            <a:pPr marL="743040" lvl="1" indent="-285480" algn="just">
              <a:lnSpc>
                <a:spcPct val="107000"/>
              </a:lnSpc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lang="pt-PT" sz="1400" spc="-1" dirty="0" smtClean="0">
                <a:solidFill>
                  <a:srgbClr val="000000"/>
                </a:solidFill>
                <a:latin typeface="Garamond" panose="02020404030301010803" pitchFamily="18" charset="0"/>
                <a:ea typeface="DejaVu Sans"/>
              </a:rPr>
              <a:t>Variable</a:t>
            </a:r>
            <a:endParaRPr lang="pt-PT" sz="1400" strike="noStrike" spc="-1" dirty="0" smtClean="0">
              <a:solidFill>
                <a:srgbClr val="000000"/>
              </a:solidFill>
              <a:latin typeface="Garamond" panose="02020404030301010803" pitchFamily="18" charset="0"/>
              <a:ea typeface="DejaVu Sans"/>
            </a:endParaRPr>
          </a:p>
          <a:p>
            <a:pPr marL="743040" lvl="1" indent="-285480" algn="just">
              <a:lnSpc>
                <a:spcPct val="107000"/>
              </a:lnSpc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lang="pt-PT" sz="1400" spc="-1" dirty="0" smtClean="0">
                <a:solidFill>
                  <a:srgbClr val="000000"/>
                </a:solidFill>
                <a:latin typeface="Garamond" panose="02020404030301010803" pitchFamily="18" charset="0"/>
              </a:rPr>
              <a:t>See row label for each case</a:t>
            </a:r>
            <a:endParaRPr lang="pt-PT" sz="1400" strike="noStrike" spc="-1" dirty="0">
              <a:latin typeface="Garamond" panose="02020404030301010803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CustomShape 1"/>
          <p:cNvSpPr/>
          <p:nvPr/>
        </p:nvSpPr>
        <p:spPr>
          <a:xfrm>
            <a:off x="8610480" y="6356520"/>
            <a:ext cx="2740320" cy="362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</a:pPr>
            <a:fld id="{52C855B8-9BF4-4900-B08B-9C63F880998C}" type="slidenum">
              <a:rPr lang="pt-PT" sz="1200" b="0" strike="noStrike" spc="-1">
                <a:solidFill>
                  <a:srgbClr val="8B8B8B"/>
                </a:solidFill>
                <a:latin typeface="Calibri"/>
                <a:ea typeface="DejaVu Sans"/>
              </a:rPr>
              <a:t>7</a:t>
            </a:fld>
            <a:endParaRPr lang="pt-PT" sz="1200" b="0" strike="noStrike" spc="-1">
              <a:latin typeface="Arial"/>
            </a:endParaRPr>
          </a:p>
        </p:txBody>
      </p:sp>
      <p:sp>
        <p:nvSpPr>
          <p:cNvPr id="386" name="CustomShape 2"/>
          <p:cNvSpPr/>
          <p:nvPr/>
        </p:nvSpPr>
        <p:spPr>
          <a:xfrm>
            <a:off x="382680" y="4587840"/>
            <a:ext cx="179640" cy="637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t/>
            </a:r>
            <a:br/>
            <a:endParaRPr lang="pt-PT" sz="1800" b="0" strike="noStrike" spc="-1">
              <a:latin typeface="Arial"/>
            </a:endParaRPr>
          </a:p>
        </p:txBody>
      </p:sp>
      <p:pic>
        <p:nvPicPr>
          <p:cNvPr id="388" name="Imagen 1"/>
          <p:cNvPicPr/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/>
        </p:blipFill>
        <p:spPr>
          <a:xfrm>
            <a:off x="5990040" y="932040"/>
            <a:ext cx="1677600" cy="1677600"/>
          </a:xfrm>
          <a:prstGeom prst="rect">
            <a:avLst/>
          </a:prstGeom>
          <a:ln>
            <a:noFill/>
          </a:ln>
        </p:spPr>
      </p:pic>
      <p:pic>
        <p:nvPicPr>
          <p:cNvPr id="389" name="Imagen 2"/>
          <p:cNvPicPr/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/>
        </p:blipFill>
        <p:spPr>
          <a:xfrm>
            <a:off x="7867080" y="932400"/>
            <a:ext cx="1679400" cy="1679400"/>
          </a:xfrm>
          <a:prstGeom prst="rect">
            <a:avLst/>
          </a:prstGeom>
          <a:ln>
            <a:noFill/>
          </a:ln>
        </p:spPr>
      </p:pic>
      <p:pic>
        <p:nvPicPr>
          <p:cNvPr id="390" name="Imagen 3"/>
          <p:cNvPicPr/>
          <p:nvPr/>
        </p:nvPicPr>
        <p:blipFill>
          <a:blip r:embed="rId5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/>
        </p:blipFill>
        <p:spPr>
          <a:xfrm>
            <a:off x="9866160" y="927720"/>
            <a:ext cx="1682280" cy="1682280"/>
          </a:xfrm>
          <a:prstGeom prst="rect">
            <a:avLst/>
          </a:prstGeom>
          <a:ln>
            <a:noFill/>
          </a:ln>
        </p:spPr>
      </p:pic>
      <p:sp>
        <p:nvSpPr>
          <p:cNvPr id="391" name="CustomShape 4"/>
          <p:cNvSpPr/>
          <p:nvPr/>
        </p:nvSpPr>
        <p:spPr>
          <a:xfrm>
            <a:off x="6317640" y="492480"/>
            <a:ext cx="11962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7000"/>
              </a:lnSpc>
              <a:spcAft>
                <a:spcPts val="601"/>
              </a:spcAft>
            </a:pPr>
            <a:r>
              <a:rPr lang="pt-PT" sz="1200" b="0" strike="noStrike" spc="-1">
                <a:solidFill>
                  <a:srgbClr val="000000"/>
                </a:solidFill>
                <a:latin typeface="Garamond" panose="02020404030301010803" pitchFamily="18" charset="0"/>
                <a:ea typeface="DejaVu Sans"/>
              </a:rPr>
              <a:t>Replicate 1</a:t>
            </a:r>
            <a:endParaRPr lang="pt-PT" sz="1200" b="0" strike="noStrike" spc="-1">
              <a:latin typeface="Garamond" panose="02020404030301010803" pitchFamily="18" charset="0"/>
            </a:endParaRPr>
          </a:p>
        </p:txBody>
      </p:sp>
      <p:sp>
        <p:nvSpPr>
          <p:cNvPr id="392" name="CustomShape 5"/>
          <p:cNvSpPr/>
          <p:nvPr/>
        </p:nvSpPr>
        <p:spPr>
          <a:xfrm>
            <a:off x="8195400" y="489240"/>
            <a:ext cx="11962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7000"/>
              </a:lnSpc>
              <a:spcAft>
                <a:spcPts val="601"/>
              </a:spcAft>
            </a:pPr>
            <a:r>
              <a:rPr lang="pt-PT" sz="1200" b="0" strike="noStrike" spc="-1">
                <a:solidFill>
                  <a:srgbClr val="000000"/>
                </a:solidFill>
                <a:latin typeface="Garamond" panose="02020404030301010803" pitchFamily="18" charset="0"/>
                <a:ea typeface="DejaVu Sans"/>
              </a:rPr>
              <a:t>Replicate 2</a:t>
            </a:r>
            <a:endParaRPr lang="pt-PT" sz="1200" b="0" strike="noStrike" spc="-1">
              <a:latin typeface="Garamond" panose="02020404030301010803" pitchFamily="18" charset="0"/>
            </a:endParaRPr>
          </a:p>
        </p:txBody>
      </p:sp>
      <p:sp>
        <p:nvSpPr>
          <p:cNvPr id="393" name="CustomShape 6"/>
          <p:cNvSpPr/>
          <p:nvPr/>
        </p:nvSpPr>
        <p:spPr>
          <a:xfrm>
            <a:off x="10195920" y="489240"/>
            <a:ext cx="11962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7000"/>
              </a:lnSpc>
              <a:spcAft>
                <a:spcPts val="601"/>
              </a:spcAft>
            </a:pPr>
            <a:r>
              <a:rPr lang="pt-PT" sz="1200" b="0" strike="noStrike" spc="-1">
                <a:solidFill>
                  <a:srgbClr val="000000"/>
                </a:solidFill>
                <a:latin typeface="Garamond" panose="02020404030301010803" pitchFamily="18" charset="0"/>
                <a:ea typeface="DejaVu Sans"/>
              </a:rPr>
              <a:t>Replicate 3</a:t>
            </a:r>
            <a:endParaRPr lang="pt-PT" sz="1200" b="0" strike="noStrike" spc="-1">
              <a:latin typeface="Garamond" panose="02020404030301010803" pitchFamily="18" charset="0"/>
            </a:endParaRPr>
          </a:p>
        </p:txBody>
      </p:sp>
      <p:pic>
        <p:nvPicPr>
          <p:cNvPr id="394" name="Imagen 4"/>
          <p:cNvPicPr/>
          <p:nvPr/>
        </p:nvPicPr>
        <p:blipFill>
          <a:blip r:embed="rId6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/>
        </p:blipFill>
        <p:spPr>
          <a:xfrm>
            <a:off x="5990760" y="2758680"/>
            <a:ext cx="1682280" cy="1682280"/>
          </a:xfrm>
          <a:prstGeom prst="rect">
            <a:avLst/>
          </a:prstGeom>
          <a:ln>
            <a:noFill/>
          </a:ln>
        </p:spPr>
      </p:pic>
      <p:pic>
        <p:nvPicPr>
          <p:cNvPr id="395" name="Imagen 5"/>
          <p:cNvPicPr/>
          <p:nvPr/>
        </p:nvPicPr>
        <p:blipFill>
          <a:blip r:embed="rId7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/>
        </p:blipFill>
        <p:spPr>
          <a:xfrm>
            <a:off x="7864200" y="2754000"/>
            <a:ext cx="1682280" cy="1682280"/>
          </a:xfrm>
          <a:prstGeom prst="rect">
            <a:avLst/>
          </a:prstGeom>
          <a:ln>
            <a:noFill/>
          </a:ln>
        </p:spPr>
      </p:pic>
      <p:pic>
        <p:nvPicPr>
          <p:cNvPr id="396" name="Imagen 6"/>
          <p:cNvPicPr/>
          <p:nvPr/>
        </p:nvPicPr>
        <p:blipFill>
          <a:blip r:embed="rId8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/>
        </p:blipFill>
        <p:spPr>
          <a:xfrm>
            <a:off x="9866160" y="2760840"/>
            <a:ext cx="1682280" cy="1682280"/>
          </a:xfrm>
          <a:prstGeom prst="rect">
            <a:avLst/>
          </a:prstGeom>
          <a:ln>
            <a:noFill/>
          </a:ln>
        </p:spPr>
      </p:pic>
      <p:sp>
        <p:nvSpPr>
          <p:cNvPr id="397" name="CustomShape 7"/>
          <p:cNvSpPr/>
          <p:nvPr/>
        </p:nvSpPr>
        <p:spPr>
          <a:xfrm>
            <a:off x="4257720" y="1581120"/>
            <a:ext cx="1632240" cy="752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7000"/>
              </a:lnSpc>
              <a:spcAft>
                <a:spcPts val="601"/>
              </a:spcAft>
            </a:pPr>
            <a:r>
              <a:rPr lang="pt-PT" sz="1200" b="1" strike="noStrike" spc="-1" dirty="0">
                <a:solidFill>
                  <a:srgbClr val="000000"/>
                </a:solidFill>
                <a:latin typeface="Garamond" panose="02020404030301010803" pitchFamily="18" charset="0"/>
                <a:ea typeface="DejaVu Sans"/>
              </a:rPr>
              <a:t>Low cell-cell repulsion</a:t>
            </a:r>
            <a:endParaRPr lang="pt-PT" sz="1200" b="0" strike="noStrike" spc="-1" dirty="0">
              <a:latin typeface="Garamond" panose="02020404030301010803" pitchFamily="18" charset="0"/>
            </a:endParaRPr>
          </a:p>
          <a:p>
            <a:pPr algn="ctr">
              <a:lnSpc>
                <a:spcPct val="107000"/>
              </a:lnSpc>
              <a:spcAft>
                <a:spcPts val="601"/>
              </a:spcAft>
            </a:pPr>
            <a:r>
              <a:rPr lang="pt-PT" sz="1200" b="1" strike="noStrike" spc="-1" dirty="0">
                <a:solidFill>
                  <a:srgbClr val="000000"/>
                </a:solidFill>
                <a:latin typeface="Garamond" panose="02020404030301010803" pitchFamily="18" charset="0"/>
                <a:ea typeface="DejaVu Sans"/>
              </a:rPr>
              <a:t>(cca=5.0, ccr=15.0)</a:t>
            </a:r>
            <a:endParaRPr lang="pt-PT" sz="1200" b="0" strike="noStrike" spc="-1" dirty="0">
              <a:latin typeface="Garamond" panose="02020404030301010803" pitchFamily="18" charset="0"/>
            </a:endParaRPr>
          </a:p>
        </p:txBody>
      </p:sp>
      <p:sp>
        <p:nvSpPr>
          <p:cNvPr id="398" name="CustomShape 8"/>
          <p:cNvSpPr/>
          <p:nvPr/>
        </p:nvSpPr>
        <p:spPr>
          <a:xfrm>
            <a:off x="4257720" y="3422880"/>
            <a:ext cx="1632240" cy="752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7000"/>
              </a:lnSpc>
              <a:spcAft>
                <a:spcPts val="601"/>
              </a:spcAft>
            </a:pPr>
            <a:r>
              <a:rPr lang="pt-PT" sz="1200" b="1" strike="noStrike" spc="-1">
                <a:solidFill>
                  <a:srgbClr val="000000"/>
                </a:solidFill>
                <a:latin typeface="Garamond" panose="02020404030301010803" pitchFamily="18" charset="0"/>
                <a:ea typeface="DejaVu Sans"/>
              </a:rPr>
              <a:t>Balanced cell-cell adhesion/repulsion</a:t>
            </a:r>
            <a:endParaRPr lang="pt-PT" sz="1200" b="0" strike="noStrike" spc="-1">
              <a:latin typeface="Garamond" panose="02020404030301010803" pitchFamily="18" charset="0"/>
            </a:endParaRPr>
          </a:p>
          <a:p>
            <a:pPr algn="ctr">
              <a:lnSpc>
                <a:spcPct val="107000"/>
              </a:lnSpc>
              <a:spcAft>
                <a:spcPts val="601"/>
              </a:spcAft>
            </a:pPr>
            <a:r>
              <a:rPr lang="pt-PT" sz="1200" b="1" strike="noStrike" spc="-1">
                <a:solidFill>
                  <a:srgbClr val="000000"/>
                </a:solidFill>
                <a:latin typeface="Garamond" panose="02020404030301010803" pitchFamily="18" charset="0"/>
                <a:ea typeface="DejaVu Sans"/>
              </a:rPr>
              <a:t>(cca=5.0, ccr=25.0)</a:t>
            </a:r>
            <a:endParaRPr lang="pt-PT" sz="1200" b="0" strike="noStrike" spc="-1">
              <a:latin typeface="Garamond" panose="02020404030301010803" pitchFamily="18" charset="0"/>
            </a:endParaRPr>
          </a:p>
        </p:txBody>
      </p:sp>
      <p:pic>
        <p:nvPicPr>
          <p:cNvPr id="399" name="Imagen 7"/>
          <p:cNvPicPr/>
          <p:nvPr/>
        </p:nvPicPr>
        <p:blipFill>
          <a:blip r:embed="rId9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/>
        </p:blipFill>
        <p:spPr>
          <a:xfrm>
            <a:off x="5990040" y="4587120"/>
            <a:ext cx="1677600" cy="1677600"/>
          </a:xfrm>
          <a:prstGeom prst="rect">
            <a:avLst/>
          </a:prstGeom>
          <a:ln>
            <a:noFill/>
          </a:ln>
        </p:spPr>
      </p:pic>
      <p:pic>
        <p:nvPicPr>
          <p:cNvPr id="400" name="Imagen 8"/>
          <p:cNvPicPr/>
          <p:nvPr/>
        </p:nvPicPr>
        <p:blipFill>
          <a:blip r:embed="rId10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/>
        </p:blipFill>
        <p:spPr>
          <a:xfrm>
            <a:off x="7864200" y="4578480"/>
            <a:ext cx="1733400" cy="1733400"/>
          </a:xfrm>
          <a:prstGeom prst="rect">
            <a:avLst/>
          </a:prstGeom>
          <a:ln>
            <a:noFill/>
          </a:ln>
        </p:spPr>
      </p:pic>
      <p:pic>
        <p:nvPicPr>
          <p:cNvPr id="401" name="Imagen 9"/>
          <p:cNvPicPr/>
          <p:nvPr/>
        </p:nvPicPr>
        <p:blipFill>
          <a:blip r:embed="rId11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/>
        </p:blipFill>
        <p:spPr>
          <a:xfrm>
            <a:off x="9866160" y="4587120"/>
            <a:ext cx="1724760" cy="1724760"/>
          </a:xfrm>
          <a:prstGeom prst="rect">
            <a:avLst/>
          </a:prstGeom>
          <a:ln>
            <a:noFill/>
          </a:ln>
        </p:spPr>
      </p:pic>
      <p:sp>
        <p:nvSpPr>
          <p:cNvPr id="402" name="CustomShape 9"/>
          <p:cNvSpPr/>
          <p:nvPr/>
        </p:nvSpPr>
        <p:spPr>
          <a:xfrm>
            <a:off x="4257720" y="5084280"/>
            <a:ext cx="1632240" cy="752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7000"/>
              </a:lnSpc>
              <a:spcAft>
                <a:spcPts val="601"/>
              </a:spcAft>
            </a:pPr>
            <a:r>
              <a:rPr lang="pt-PT" sz="1200" b="1" strike="noStrike" spc="-1">
                <a:solidFill>
                  <a:srgbClr val="000000"/>
                </a:solidFill>
                <a:latin typeface="Garamond" panose="02020404030301010803" pitchFamily="18" charset="0"/>
                <a:ea typeface="DejaVu Sans"/>
              </a:rPr>
              <a:t>High cell-cell repulsion</a:t>
            </a:r>
            <a:endParaRPr lang="pt-PT" sz="1200" b="0" strike="noStrike" spc="-1">
              <a:latin typeface="Garamond" panose="02020404030301010803" pitchFamily="18" charset="0"/>
            </a:endParaRPr>
          </a:p>
          <a:p>
            <a:pPr algn="ctr">
              <a:lnSpc>
                <a:spcPct val="107000"/>
              </a:lnSpc>
              <a:spcAft>
                <a:spcPts val="601"/>
              </a:spcAft>
            </a:pPr>
            <a:r>
              <a:rPr lang="pt-PT" sz="1200" b="1" strike="noStrike" spc="-1">
                <a:solidFill>
                  <a:srgbClr val="000000"/>
                </a:solidFill>
                <a:latin typeface="Garamond" panose="02020404030301010803" pitchFamily="18" charset="0"/>
                <a:ea typeface="DejaVu Sans"/>
              </a:rPr>
              <a:t>(cca=5.0, ccr=50.0)</a:t>
            </a:r>
            <a:endParaRPr lang="pt-PT" sz="1200" b="0" strike="noStrike" spc="-1">
              <a:latin typeface="Garamond" panose="02020404030301010803" pitchFamily="18" charset="0"/>
            </a:endParaRPr>
          </a:p>
        </p:txBody>
      </p:sp>
      <p:sp>
        <p:nvSpPr>
          <p:cNvPr id="405" name="CustomShape 12"/>
          <p:cNvSpPr/>
          <p:nvPr/>
        </p:nvSpPr>
        <p:spPr>
          <a:xfrm rot="1973400">
            <a:off x="6759360" y="1443240"/>
            <a:ext cx="248040" cy="250920"/>
          </a:xfrm>
          <a:prstGeom prst="ellipse">
            <a:avLst/>
          </a:prstGeom>
          <a:noFill/>
          <a:ln w="936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6" name="CustomShape 13"/>
          <p:cNvSpPr/>
          <p:nvPr/>
        </p:nvSpPr>
        <p:spPr>
          <a:xfrm rot="1973400">
            <a:off x="6770520" y="1705680"/>
            <a:ext cx="213480" cy="216000"/>
          </a:xfrm>
          <a:prstGeom prst="ellipse">
            <a:avLst/>
          </a:prstGeom>
          <a:noFill/>
          <a:ln w="936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7" name="CustomShape 14"/>
          <p:cNvSpPr/>
          <p:nvPr/>
        </p:nvSpPr>
        <p:spPr>
          <a:xfrm rot="18343800">
            <a:off x="6578640" y="1910160"/>
            <a:ext cx="307440" cy="199440"/>
          </a:xfrm>
          <a:prstGeom prst="ellipse">
            <a:avLst/>
          </a:prstGeom>
          <a:noFill/>
          <a:ln w="9360">
            <a:solidFill>
              <a:srgbClr val="0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8" name="CustomShape 15"/>
          <p:cNvSpPr/>
          <p:nvPr/>
        </p:nvSpPr>
        <p:spPr>
          <a:xfrm rot="1606200">
            <a:off x="6360120" y="1786320"/>
            <a:ext cx="307440" cy="199440"/>
          </a:xfrm>
          <a:prstGeom prst="ellipse">
            <a:avLst/>
          </a:prstGeom>
          <a:noFill/>
          <a:ln w="9360">
            <a:solidFill>
              <a:srgbClr val="0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9" name="CustomShape 16"/>
          <p:cNvSpPr/>
          <p:nvPr/>
        </p:nvSpPr>
        <p:spPr>
          <a:xfrm rot="6111000">
            <a:off x="6575760" y="1534680"/>
            <a:ext cx="307440" cy="199440"/>
          </a:xfrm>
          <a:prstGeom prst="ellipse">
            <a:avLst/>
          </a:prstGeom>
          <a:noFill/>
          <a:ln w="9360">
            <a:solidFill>
              <a:srgbClr val="0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0" name="CustomShape 17"/>
          <p:cNvSpPr/>
          <p:nvPr/>
        </p:nvSpPr>
        <p:spPr>
          <a:xfrm rot="6111000">
            <a:off x="8687520" y="1943280"/>
            <a:ext cx="307440" cy="199440"/>
          </a:xfrm>
          <a:prstGeom prst="ellipse">
            <a:avLst/>
          </a:prstGeom>
          <a:noFill/>
          <a:ln w="9360">
            <a:solidFill>
              <a:srgbClr val="0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1" name="CustomShape 18"/>
          <p:cNvSpPr/>
          <p:nvPr/>
        </p:nvSpPr>
        <p:spPr>
          <a:xfrm rot="9208800">
            <a:off x="8086320" y="2058120"/>
            <a:ext cx="397800" cy="193320"/>
          </a:xfrm>
          <a:prstGeom prst="ellipse">
            <a:avLst/>
          </a:prstGeom>
          <a:noFill/>
          <a:ln w="9360">
            <a:solidFill>
              <a:srgbClr val="0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2" name="CustomShape 19"/>
          <p:cNvSpPr/>
          <p:nvPr/>
        </p:nvSpPr>
        <p:spPr>
          <a:xfrm rot="7197600">
            <a:off x="8599680" y="1704960"/>
            <a:ext cx="339480" cy="193320"/>
          </a:xfrm>
          <a:prstGeom prst="ellipse">
            <a:avLst/>
          </a:prstGeom>
          <a:noFill/>
          <a:ln w="9360">
            <a:solidFill>
              <a:srgbClr val="0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3" name="CustomShape 20"/>
          <p:cNvSpPr/>
          <p:nvPr/>
        </p:nvSpPr>
        <p:spPr>
          <a:xfrm rot="1973400">
            <a:off x="10368000" y="2066400"/>
            <a:ext cx="229320" cy="232560"/>
          </a:xfrm>
          <a:prstGeom prst="ellipse">
            <a:avLst/>
          </a:prstGeom>
          <a:noFill/>
          <a:ln w="936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4" name="CustomShape 21"/>
          <p:cNvSpPr/>
          <p:nvPr/>
        </p:nvSpPr>
        <p:spPr>
          <a:xfrm rot="1973400">
            <a:off x="10823760" y="1259640"/>
            <a:ext cx="269280" cy="273240"/>
          </a:xfrm>
          <a:prstGeom prst="ellipse">
            <a:avLst/>
          </a:prstGeom>
          <a:noFill/>
          <a:ln w="936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5" name="CustomShape 22"/>
          <p:cNvSpPr/>
          <p:nvPr/>
        </p:nvSpPr>
        <p:spPr>
          <a:xfrm rot="11656800">
            <a:off x="10209240" y="1327680"/>
            <a:ext cx="339480" cy="193320"/>
          </a:xfrm>
          <a:prstGeom prst="ellipse">
            <a:avLst/>
          </a:prstGeom>
          <a:noFill/>
          <a:ln w="9360">
            <a:solidFill>
              <a:srgbClr val="0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6" name="CustomShape 23"/>
          <p:cNvSpPr/>
          <p:nvPr/>
        </p:nvSpPr>
        <p:spPr>
          <a:xfrm rot="1973400">
            <a:off x="10232280" y="1805400"/>
            <a:ext cx="324000" cy="304200"/>
          </a:xfrm>
          <a:prstGeom prst="ellipse">
            <a:avLst/>
          </a:prstGeom>
          <a:noFill/>
          <a:ln w="936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7" name="CustomShape 24"/>
          <p:cNvSpPr/>
          <p:nvPr/>
        </p:nvSpPr>
        <p:spPr>
          <a:xfrm rot="1973400">
            <a:off x="8296560" y="1671120"/>
            <a:ext cx="261720" cy="245520"/>
          </a:xfrm>
          <a:prstGeom prst="ellipse">
            <a:avLst/>
          </a:prstGeom>
          <a:noFill/>
          <a:ln w="936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8" name="CustomShape 25"/>
          <p:cNvSpPr/>
          <p:nvPr/>
        </p:nvSpPr>
        <p:spPr>
          <a:xfrm rot="1973400">
            <a:off x="8624520" y="3571920"/>
            <a:ext cx="290160" cy="312840"/>
          </a:xfrm>
          <a:prstGeom prst="ellipse">
            <a:avLst/>
          </a:prstGeom>
          <a:noFill/>
          <a:ln w="936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9" name="CustomShape 26"/>
          <p:cNvSpPr/>
          <p:nvPr/>
        </p:nvSpPr>
        <p:spPr>
          <a:xfrm rot="1973400">
            <a:off x="10230120" y="1409400"/>
            <a:ext cx="290160" cy="312840"/>
          </a:xfrm>
          <a:prstGeom prst="ellipse">
            <a:avLst/>
          </a:prstGeom>
          <a:noFill/>
          <a:ln w="936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0" name="CustomShape 27"/>
          <p:cNvSpPr/>
          <p:nvPr/>
        </p:nvSpPr>
        <p:spPr>
          <a:xfrm rot="1973400">
            <a:off x="10381680" y="3139560"/>
            <a:ext cx="229320" cy="232560"/>
          </a:xfrm>
          <a:prstGeom prst="ellipse">
            <a:avLst/>
          </a:prstGeom>
          <a:noFill/>
          <a:ln w="936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1" name="CustomShape 28"/>
          <p:cNvSpPr/>
          <p:nvPr/>
        </p:nvSpPr>
        <p:spPr>
          <a:xfrm rot="8664000">
            <a:off x="10494360" y="1459440"/>
            <a:ext cx="339480" cy="193320"/>
          </a:xfrm>
          <a:prstGeom prst="ellipse">
            <a:avLst/>
          </a:prstGeom>
          <a:noFill/>
          <a:ln w="9360">
            <a:solidFill>
              <a:srgbClr val="0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2" name="CustomShape 29"/>
          <p:cNvSpPr/>
          <p:nvPr/>
        </p:nvSpPr>
        <p:spPr>
          <a:xfrm rot="1973400">
            <a:off x="10492560" y="3363120"/>
            <a:ext cx="261720" cy="245520"/>
          </a:xfrm>
          <a:prstGeom prst="ellipse">
            <a:avLst/>
          </a:prstGeom>
          <a:noFill/>
          <a:ln w="936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3" name="CustomShape 30"/>
          <p:cNvSpPr/>
          <p:nvPr/>
        </p:nvSpPr>
        <p:spPr>
          <a:xfrm rot="7932000">
            <a:off x="8241840" y="3748320"/>
            <a:ext cx="392040" cy="198720"/>
          </a:xfrm>
          <a:prstGeom prst="ellipse">
            <a:avLst/>
          </a:prstGeom>
          <a:noFill/>
          <a:ln w="9360">
            <a:solidFill>
              <a:srgbClr val="0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4" name="CustomShape 31"/>
          <p:cNvSpPr/>
          <p:nvPr/>
        </p:nvSpPr>
        <p:spPr>
          <a:xfrm rot="1973400">
            <a:off x="8324640" y="3283560"/>
            <a:ext cx="229320" cy="232560"/>
          </a:xfrm>
          <a:prstGeom prst="ellipse">
            <a:avLst/>
          </a:prstGeom>
          <a:noFill/>
          <a:ln w="936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5" name="CustomShape 32"/>
          <p:cNvSpPr/>
          <p:nvPr/>
        </p:nvSpPr>
        <p:spPr>
          <a:xfrm rot="1973400">
            <a:off x="8956800" y="3684600"/>
            <a:ext cx="253440" cy="302400"/>
          </a:xfrm>
          <a:prstGeom prst="ellipse">
            <a:avLst/>
          </a:prstGeom>
          <a:noFill/>
          <a:ln w="936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6" name="CustomShape 33"/>
          <p:cNvSpPr/>
          <p:nvPr/>
        </p:nvSpPr>
        <p:spPr>
          <a:xfrm rot="1973400">
            <a:off x="8581680" y="3395880"/>
            <a:ext cx="229320" cy="232560"/>
          </a:xfrm>
          <a:prstGeom prst="ellipse">
            <a:avLst/>
          </a:prstGeom>
          <a:noFill/>
          <a:ln w="936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7" name="CustomShape 34"/>
          <p:cNvSpPr/>
          <p:nvPr/>
        </p:nvSpPr>
        <p:spPr>
          <a:xfrm rot="1973400">
            <a:off x="8209800" y="3575520"/>
            <a:ext cx="257040" cy="277200"/>
          </a:xfrm>
          <a:prstGeom prst="ellipse">
            <a:avLst/>
          </a:prstGeom>
          <a:noFill/>
          <a:ln w="936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8" name="CustomShape 35"/>
          <p:cNvSpPr/>
          <p:nvPr/>
        </p:nvSpPr>
        <p:spPr>
          <a:xfrm rot="1973400">
            <a:off x="7077240" y="3107520"/>
            <a:ext cx="329040" cy="308520"/>
          </a:xfrm>
          <a:prstGeom prst="ellipse">
            <a:avLst/>
          </a:prstGeom>
          <a:noFill/>
          <a:ln w="936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9" name="CustomShape 36"/>
          <p:cNvSpPr/>
          <p:nvPr/>
        </p:nvSpPr>
        <p:spPr>
          <a:xfrm rot="1973400">
            <a:off x="6685920" y="3296520"/>
            <a:ext cx="267480" cy="250560"/>
          </a:xfrm>
          <a:prstGeom prst="ellipse">
            <a:avLst/>
          </a:prstGeom>
          <a:noFill/>
          <a:ln w="936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0" name="CustomShape 37"/>
          <p:cNvSpPr/>
          <p:nvPr/>
        </p:nvSpPr>
        <p:spPr>
          <a:xfrm rot="1973400">
            <a:off x="6777720" y="3436200"/>
            <a:ext cx="267480" cy="250560"/>
          </a:xfrm>
          <a:prstGeom prst="ellipse">
            <a:avLst/>
          </a:prstGeom>
          <a:noFill/>
          <a:ln w="936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1" name="CustomShape 38"/>
          <p:cNvSpPr/>
          <p:nvPr/>
        </p:nvSpPr>
        <p:spPr>
          <a:xfrm rot="1973400">
            <a:off x="6949800" y="3759480"/>
            <a:ext cx="248760" cy="252000"/>
          </a:xfrm>
          <a:prstGeom prst="ellipse">
            <a:avLst/>
          </a:prstGeom>
          <a:noFill/>
          <a:ln w="936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2" name="CustomShape 39"/>
          <p:cNvSpPr/>
          <p:nvPr/>
        </p:nvSpPr>
        <p:spPr>
          <a:xfrm rot="1973400">
            <a:off x="6290640" y="3611160"/>
            <a:ext cx="248760" cy="252000"/>
          </a:xfrm>
          <a:prstGeom prst="ellipse">
            <a:avLst/>
          </a:prstGeom>
          <a:noFill/>
          <a:ln w="936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3" name="CustomShape 40"/>
          <p:cNvSpPr/>
          <p:nvPr/>
        </p:nvSpPr>
        <p:spPr>
          <a:xfrm rot="1973400">
            <a:off x="6974640" y="5569560"/>
            <a:ext cx="290160" cy="312840"/>
          </a:xfrm>
          <a:prstGeom prst="ellipse">
            <a:avLst/>
          </a:prstGeom>
          <a:noFill/>
          <a:ln w="936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4" name="CustomShape 41"/>
          <p:cNvSpPr/>
          <p:nvPr/>
        </p:nvSpPr>
        <p:spPr>
          <a:xfrm rot="1973400">
            <a:off x="6456240" y="5388480"/>
            <a:ext cx="248760" cy="252000"/>
          </a:xfrm>
          <a:prstGeom prst="ellipse">
            <a:avLst/>
          </a:prstGeom>
          <a:noFill/>
          <a:ln w="936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5" name="CustomShape 42"/>
          <p:cNvSpPr/>
          <p:nvPr/>
        </p:nvSpPr>
        <p:spPr>
          <a:xfrm rot="1973400">
            <a:off x="6489720" y="5236200"/>
            <a:ext cx="267480" cy="250560"/>
          </a:xfrm>
          <a:prstGeom prst="ellipse">
            <a:avLst/>
          </a:prstGeom>
          <a:noFill/>
          <a:ln w="936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6" name="CustomShape 43"/>
          <p:cNvSpPr/>
          <p:nvPr/>
        </p:nvSpPr>
        <p:spPr>
          <a:xfrm rot="1973400">
            <a:off x="6455880" y="5388480"/>
            <a:ext cx="248760" cy="252000"/>
          </a:xfrm>
          <a:prstGeom prst="ellipse">
            <a:avLst/>
          </a:prstGeom>
          <a:noFill/>
          <a:ln w="936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7" name="CustomShape 44"/>
          <p:cNvSpPr/>
          <p:nvPr/>
        </p:nvSpPr>
        <p:spPr>
          <a:xfrm rot="1973400">
            <a:off x="7023240" y="5259960"/>
            <a:ext cx="313920" cy="317880"/>
          </a:xfrm>
          <a:prstGeom prst="ellipse">
            <a:avLst/>
          </a:prstGeom>
          <a:noFill/>
          <a:ln w="936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8" name="CustomShape 45"/>
          <p:cNvSpPr/>
          <p:nvPr/>
        </p:nvSpPr>
        <p:spPr>
          <a:xfrm rot="1973400">
            <a:off x="8524440" y="5290920"/>
            <a:ext cx="257400" cy="277560"/>
          </a:xfrm>
          <a:prstGeom prst="ellipse">
            <a:avLst/>
          </a:prstGeom>
          <a:noFill/>
          <a:ln w="936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9" name="CustomShape 46"/>
          <p:cNvSpPr/>
          <p:nvPr/>
        </p:nvSpPr>
        <p:spPr>
          <a:xfrm rot="1973400">
            <a:off x="11012040" y="5433120"/>
            <a:ext cx="270720" cy="274320"/>
          </a:xfrm>
          <a:prstGeom prst="ellipse">
            <a:avLst/>
          </a:prstGeom>
          <a:noFill/>
          <a:ln w="936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0" name="CustomShape 47"/>
          <p:cNvSpPr/>
          <p:nvPr/>
        </p:nvSpPr>
        <p:spPr>
          <a:xfrm rot="1973400">
            <a:off x="6455520" y="5388480"/>
            <a:ext cx="248760" cy="252000"/>
          </a:xfrm>
          <a:prstGeom prst="ellipse">
            <a:avLst/>
          </a:prstGeom>
          <a:noFill/>
          <a:ln w="936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1" name="CustomShape 48"/>
          <p:cNvSpPr/>
          <p:nvPr/>
        </p:nvSpPr>
        <p:spPr>
          <a:xfrm rot="1973400">
            <a:off x="10717200" y="5020560"/>
            <a:ext cx="290160" cy="312840"/>
          </a:xfrm>
          <a:prstGeom prst="ellipse">
            <a:avLst/>
          </a:prstGeom>
          <a:noFill/>
          <a:ln w="936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2" name="CustomShape 49"/>
          <p:cNvSpPr/>
          <p:nvPr/>
        </p:nvSpPr>
        <p:spPr>
          <a:xfrm rot="1973400">
            <a:off x="6974640" y="5569560"/>
            <a:ext cx="290160" cy="312840"/>
          </a:xfrm>
          <a:prstGeom prst="ellipse">
            <a:avLst/>
          </a:prstGeom>
          <a:noFill/>
          <a:ln w="936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3" name="CustomShape 50"/>
          <p:cNvSpPr/>
          <p:nvPr/>
        </p:nvSpPr>
        <p:spPr>
          <a:xfrm rot="1973400">
            <a:off x="8109360" y="5607000"/>
            <a:ext cx="261720" cy="245520"/>
          </a:xfrm>
          <a:prstGeom prst="ellipse">
            <a:avLst/>
          </a:prstGeom>
          <a:noFill/>
          <a:ln w="936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4" name="CustomShape 51"/>
          <p:cNvSpPr/>
          <p:nvPr/>
        </p:nvSpPr>
        <p:spPr>
          <a:xfrm rot="1973400">
            <a:off x="10429920" y="4998960"/>
            <a:ext cx="316440" cy="296640"/>
          </a:xfrm>
          <a:prstGeom prst="ellipse">
            <a:avLst/>
          </a:prstGeom>
          <a:noFill/>
          <a:ln w="936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5" name="CustomShape 52"/>
          <p:cNvSpPr/>
          <p:nvPr/>
        </p:nvSpPr>
        <p:spPr>
          <a:xfrm rot="1973400">
            <a:off x="10531440" y="5623920"/>
            <a:ext cx="257040" cy="277560"/>
          </a:xfrm>
          <a:prstGeom prst="ellipse">
            <a:avLst/>
          </a:prstGeom>
          <a:noFill/>
          <a:ln w="936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6" name="CustomShape 53"/>
          <p:cNvSpPr/>
          <p:nvPr/>
        </p:nvSpPr>
        <p:spPr>
          <a:xfrm rot="1973400">
            <a:off x="10727640" y="3643560"/>
            <a:ext cx="219960" cy="200880"/>
          </a:xfrm>
          <a:prstGeom prst="ellipse">
            <a:avLst/>
          </a:prstGeom>
          <a:noFill/>
          <a:ln w="936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4" name="CustomShape 4"/>
          <p:cNvSpPr/>
          <p:nvPr/>
        </p:nvSpPr>
        <p:spPr>
          <a:xfrm>
            <a:off x="517688" y="734960"/>
            <a:ext cx="3401741" cy="1105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>
              <a:lnSpc>
                <a:spcPct val="90000"/>
              </a:lnSpc>
              <a:spcAft>
                <a:spcPts val="601"/>
              </a:spcAft>
            </a:pPr>
            <a:r>
              <a:rPr lang="es-ES" sz="1800" b="1" strike="noStrike" spc="-1" dirty="0" err="1">
                <a:solidFill>
                  <a:srgbClr val="000000"/>
                </a:solidFill>
                <a:latin typeface="Garamond" panose="02020404030301010803" pitchFamily="18" charset="0"/>
                <a:ea typeface="DejaVu Sans"/>
              </a:rPr>
              <a:t>Rosette</a:t>
            </a:r>
            <a:r>
              <a:rPr lang="es-ES" sz="1800" b="1" strike="noStrike" spc="-1" dirty="0">
                <a:solidFill>
                  <a:srgbClr val="000000"/>
                </a:solidFill>
                <a:latin typeface="Garamond" panose="02020404030301010803" pitchFamily="18" charset="0"/>
                <a:ea typeface="DejaVu Sans"/>
              </a:rPr>
              <a:t> </a:t>
            </a:r>
            <a:r>
              <a:rPr lang="es-ES" sz="1800" b="1" strike="noStrike" spc="-1" dirty="0" err="1">
                <a:solidFill>
                  <a:srgbClr val="000000"/>
                </a:solidFill>
                <a:latin typeface="Garamond" panose="02020404030301010803" pitchFamily="18" charset="0"/>
                <a:ea typeface="DejaVu Sans"/>
              </a:rPr>
              <a:t>formation</a:t>
            </a:r>
            <a:endParaRPr lang="pt-PT" sz="1800" b="0" strike="noStrike" spc="-1" dirty="0">
              <a:latin typeface="Garamond" panose="02020404030301010803" pitchFamily="18" charset="0"/>
            </a:endParaRPr>
          </a:p>
          <a:p>
            <a:pPr>
              <a:lnSpc>
                <a:spcPct val="90000"/>
              </a:lnSpc>
              <a:spcAft>
                <a:spcPts val="601"/>
              </a:spcAft>
            </a:pPr>
            <a:r>
              <a:rPr lang="en-US" sz="1500" b="1" strike="noStrike" spc="-1" dirty="0" smtClean="0">
                <a:solidFill>
                  <a:srgbClr val="000000"/>
                </a:solidFill>
                <a:latin typeface="Garamond" panose="02020404030301010803" pitchFamily="18" charset="0"/>
                <a:ea typeface="DejaVu Sans"/>
              </a:rPr>
              <a:t>Cell mechanics </a:t>
            </a:r>
            <a:r>
              <a:rPr lang="en-US" sz="1500" b="1" spc="-1" dirty="0" smtClean="0">
                <a:solidFill>
                  <a:srgbClr val="000000"/>
                </a:solidFill>
                <a:latin typeface="Garamond" panose="02020404030301010803" pitchFamily="18" charset="0"/>
                <a:ea typeface="DejaVu Sans"/>
              </a:rPr>
              <a:t>parameter sweep</a:t>
            </a:r>
            <a:endParaRPr lang="pt-PT" sz="1500" b="0" strike="noStrike" spc="-1" dirty="0">
              <a:latin typeface="Garamond" panose="02020404030301010803" pitchFamily="18" charset="0"/>
            </a:endParaRPr>
          </a:p>
        </p:txBody>
      </p:sp>
      <p:sp>
        <p:nvSpPr>
          <p:cNvPr id="65" name="CustomShape 5"/>
          <p:cNvSpPr/>
          <p:nvPr/>
        </p:nvSpPr>
        <p:spPr>
          <a:xfrm>
            <a:off x="481672" y="1858896"/>
            <a:ext cx="3644640" cy="401086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285840" indent="-285480" algn="just">
              <a:lnSpc>
                <a:spcPct val="107000"/>
              </a:lnSpc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lang="pt-PT" sz="1400" b="1" strike="noStrike" spc="-1" dirty="0" smtClean="0">
                <a:solidFill>
                  <a:srgbClr val="000000"/>
                </a:solidFill>
                <a:latin typeface="Garamond" panose="02020404030301010803" pitchFamily="18" charset="0"/>
                <a:ea typeface="DejaVu Sans"/>
              </a:rPr>
              <a:t>Neurite-neurite interactions: </a:t>
            </a:r>
          </a:p>
          <a:p>
            <a:pPr marL="743040" lvl="1" indent="-285480" algn="just">
              <a:lnSpc>
                <a:spcPct val="107000"/>
              </a:lnSpc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lang="pt-PT" sz="1400" spc="-1" dirty="0" smtClean="0">
                <a:solidFill>
                  <a:srgbClr val="000000"/>
                </a:solidFill>
                <a:latin typeface="Garamond" panose="02020404030301010803" pitchFamily="18" charset="0"/>
              </a:rPr>
              <a:t>Balanced repulsion</a:t>
            </a:r>
          </a:p>
          <a:p>
            <a:pPr marL="743040" lvl="1" indent="-285480" algn="just">
              <a:lnSpc>
                <a:spcPct val="107000"/>
              </a:lnSpc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lang="pt-PT" sz="1400" spc="-1" dirty="0" smtClean="0">
                <a:solidFill>
                  <a:srgbClr val="000000"/>
                </a:solidFill>
                <a:latin typeface="Garamond" panose="02020404030301010803" pitchFamily="18" charset="0"/>
              </a:rPr>
              <a:t>Adhesion coefficient: 5.0</a:t>
            </a:r>
          </a:p>
          <a:p>
            <a:pPr marL="743040" lvl="1" indent="-285480" algn="just">
              <a:lnSpc>
                <a:spcPct val="107000"/>
              </a:lnSpc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lang="pt-PT" sz="1400" spc="-1" dirty="0" smtClean="0">
                <a:solidFill>
                  <a:srgbClr val="000000"/>
                </a:solidFill>
                <a:latin typeface="Garamond" panose="02020404030301010803" pitchFamily="18" charset="0"/>
              </a:rPr>
              <a:t>Repulsion coefficient: 25.0</a:t>
            </a:r>
          </a:p>
          <a:p>
            <a:pPr marL="743040" lvl="1" indent="-285480" algn="just">
              <a:lnSpc>
                <a:spcPct val="107000"/>
              </a:lnSpc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endParaRPr lang="pt-PT" sz="1400" strike="noStrike" spc="-1" dirty="0">
              <a:latin typeface="Garamond" panose="02020404030301010803" pitchFamily="18" charset="0"/>
            </a:endParaRPr>
          </a:p>
          <a:p>
            <a:pPr marL="285840" indent="-285480" algn="just">
              <a:lnSpc>
                <a:spcPct val="107000"/>
              </a:lnSpc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lang="pt-PT" sz="1400" b="1" strike="noStrike" spc="-1" dirty="0">
                <a:solidFill>
                  <a:srgbClr val="000000"/>
                </a:solidFill>
                <a:latin typeface="Garamond" panose="02020404030301010803" pitchFamily="18" charset="0"/>
                <a:ea typeface="DejaVu Sans"/>
              </a:rPr>
              <a:t>Neurite-cell </a:t>
            </a:r>
            <a:r>
              <a:rPr lang="pt-PT" sz="1400" b="1" spc="-1" dirty="0" smtClean="0">
                <a:solidFill>
                  <a:srgbClr val="000000"/>
                </a:solidFill>
                <a:latin typeface="Garamond" panose="02020404030301010803" pitchFamily="18" charset="0"/>
                <a:ea typeface="DejaVu Sans"/>
              </a:rPr>
              <a:t>interactions:</a:t>
            </a:r>
            <a:endParaRPr lang="pt-PT" sz="1400" b="1" strike="noStrike" spc="-1" dirty="0" smtClean="0">
              <a:solidFill>
                <a:srgbClr val="000000"/>
              </a:solidFill>
              <a:latin typeface="Garamond" panose="02020404030301010803" pitchFamily="18" charset="0"/>
              <a:ea typeface="DejaVu Sans"/>
            </a:endParaRPr>
          </a:p>
          <a:p>
            <a:pPr marL="743040" lvl="1" indent="-285480" algn="just">
              <a:lnSpc>
                <a:spcPct val="107000"/>
              </a:lnSpc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lang="pt-PT" sz="1400" spc="-1" dirty="0" smtClean="0">
                <a:solidFill>
                  <a:srgbClr val="000000"/>
                </a:solidFill>
                <a:latin typeface="Garamond" panose="02020404030301010803" pitchFamily="18" charset="0"/>
              </a:rPr>
              <a:t>High</a:t>
            </a:r>
            <a:r>
              <a:rPr lang="pt-PT" sz="1400" spc="-1" dirty="0" smtClean="0">
                <a:solidFill>
                  <a:srgbClr val="000000"/>
                </a:solidFill>
                <a:latin typeface="Garamond" panose="02020404030301010803" pitchFamily="18" charset="0"/>
              </a:rPr>
              <a:t> repulsion</a:t>
            </a:r>
          </a:p>
          <a:p>
            <a:pPr marL="743040" lvl="1" indent="-285480" algn="just">
              <a:lnSpc>
                <a:spcPct val="107000"/>
              </a:lnSpc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lang="pt-PT" sz="1400" spc="-1" dirty="0" smtClean="0">
                <a:solidFill>
                  <a:srgbClr val="000000"/>
                </a:solidFill>
                <a:latin typeface="Garamond" panose="02020404030301010803" pitchFamily="18" charset="0"/>
              </a:rPr>
              <a:t>Adhesion coefficient: 5.0</a:t>
            </a:r>
          </a:p>
          <a:p>
            <a:pPr marL="743040" lvl="1" indent="-285480" algn="just">
              <a:lnSpc>
                <a:spcPct val="107000"/>
              </a:lnSpc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lang="pt-PT" sz="1400" spc="-1" dirty="0" smtClean="0">
                <a:solidFill>
                  <a:srgbClr val="000000"/>
                </a:solidFill>
                <a:latin typeface="Garamond" panose="02020404030301010803" pitchFamily="18" charset="0"/>
              </a:rPr>
              <a:t>Repulsion coefficient: 50.0</a:t>
            </a:r>
          </a:p>
          <a:p>
            <a:pPr marL="360" algn="just">
              <a:lnSpc>
                <a:spcPct val="107000"/>
              </a:lnSpc>
              <a:spcAft>
                <a:spcPts val="601"/>
              </a:spcAft>
              <a:buClr>
                <a:srgbClr val="000000"/>
              </a:buClr>
            </a:pPr>
            <a:endParaRPr lang="pt-PT" sz="1400" b="0" strike="noStrike" spc="-1" dirty="0">
              <a:latin typeface="Garamond" panose="02020404030301010803" pitchFamily="18" charset="0"/>
            </a:endParaRPr>
          </a:p>
          <a:p>
            <a:pPr marL="285840" indent="-285480" algn="just">
              <a:lnSpc>
                <a:spcPct val="107000"/>
              </a:lnSpc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lang="pt-PT" sz="1400" b="1" strike="noStrike" spc="-1" dirty="0">
                <a:solidFill>
                  <a:srgbClr val="000000"/>
                </a:solidFill>
                <a:latin typeface="Garamond" panose="02020404030301010803" pitchFamily="18" charset="0"/>
                <a:ea typeface="DejaVu Sans"/>
              </a:rPr>
              <a:t>Cell-cell </a:t>
            </a:r>
            <a:r>
              <a:rPr lang="pt-PT" sz="1400" b="1" spc="-1" dirty="0" smtClean="0">
                <a:solidFill>
                  <a:srgbClr val="000000"/>
                </a:solidFill>
                <a:latin typeface="Garamond" panose="02020404030301010803" pitchFamily="18" charset="0"/>
                <a:ea typeface="DejaVu Sans"/>
              </a:rPr>
              <a:t>interactions:</a:t>
            </a:r>
          </a:p>
          <a:p>
            <a:pPr marL="743040" lvl="1" indent="-285480" algn="just">
              <a:lnSpc>
                <a:spcPct val="107000"/>
              </a:lnSpc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lang="pt-PT" sz="1400" spc="-1" dirty="0" smtClean="0">
                <a:solidFill>
                  <a:srgbClr val="000000"/>
                </a:solidFill>
                <a:latin typeface="Garamond" panose="02020404030301010803" pitchFamily="18" charset="0"/>
                <a:ea typeface="DejaVu Sans"/>
              </a:rPr>
              <a:t>Variable</a:t>
            </a:r>
            <a:endParaRPr lang="pt-PT" sz="1400" strike="noStrike" spc="-1" dirty="0" smtClean="0">
              <a:solidFill>
                <a:srgbClr val="000000"/>
              </a:solidFill>
              <a:latin typeface="Garamond" panose="02020404030301010803" pitchFamily="18" charset="0"/>
              <a:ea typeface="DejaVu Sans"/>
            </a:endParaRPr>
          </a:p>
          <a:p>
            <a:pPr marL="743040" lvl="1" indent="-285480" algn="just">
              <a:lnSpc>
                <a:spcPct val="107000"/>
              </a:lnSpc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lang="pt-PT" sz="1400" spc="-1" dirty="0" smtClean="0">
                <a:solidFill>
                  <a:srgbClr val="000000"/>
                </a:solidFill>
                <a:latin typeface="Garamond" panose="02020404030301010803" pitchFamily="18" charset="0"/>
              </a:rPr>
              <a:t>See row label for each case</a:t>
            </a:r>
            <a:endParaRPr lang="pt-PT" sz="1400" strike="noStrike" spc="-1" dirty="0">
              <a:latin typeface="Garamond" panose="02020404030301010803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CustomShape 1"/>
          <p:cNvSpPr/>
          <p:nvPr/>
        </p:nvSpPr>
        <p:spPr>
          <a:xfrm>
            <a:off x="8610480" y="6356520"/>
            <a:ext cx="2740320" cy="362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</a:pPr>
            <a:fld id="{F4F69A18-5536-4432-BD41-90E455059406}" type="slidenum">
              <a:rPr lang="pt-PT" sz="1200" b="0" strike="noStrike" spc="-1">
                <a:solidFill>
                  <a:srgbClr val="8B8B8B"/>
                </a:solidFill>
                <a:latin typeface="Calibri"/>
                <a:ea typeface="DejaVu Sans"/>
              </a:rPr>
              <a:t>8</a:t>
            </a:fld>
            <a:endParaRPr lang="pt-PT" sz="1200" b="0" strike="noStrike" spc="-1">
              <a:latin typeface="Arial"/>
            </a:endParaRPr>
          </a:p>
        </p:txBody>
      </p:sp>
      <p:sp>
        <p:nvSpPr>
          <p:cNvPr id="455" name="CustomShape 2"/>
          <p:cNvSpPr/>
          <p:nvPr/>
        </p:nvSpPr>
        <p:spPr>
          <a:xfrm>
            <a:off x="382680" y="4587840"/>
            <a:ext cx="179640" cy="637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t/>
            </a:r>
            <a:br/>
            <a:endParaRPr lang="pt-PT" sz="1800" b="0" strike="noStrike" spc="-1">
              <a:latin typeface="Arial"/>
            </a:endParaRPr>
          </a:p>
        </p:txBody>
      </p:sp>
      <p:pic>
        <p:nvPicPr>
          <p:cNvPr id="457" name="Imagen 1"/>
          <p:cNvPicPr/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/>
        </p:blipFill>
        <p:spPr>
          <a:xfrm>
            <a:off x="5990040" y="932040"/>
            <a:ext cx="1677600" cy="1677600"/>
          </a:xfrm>
          <a:prstGeom prst="rect">
            <a:avLst/>
          </a:prstGeom>
          <a:ln>
            <a:noFill/>
          </a:ln>
        </p:spPr>
      </p:pic>
      <p:pic>
        <p:nvPicPr>
          <p:cNvPr id="458" name="Imagen 2"/>
          <p:cNvPicPr/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/>
        </p:blipFill>
        <p:spPr>
          <a:xfrm>
            <a:off x="7867080" y="932400"/>
            <a:ext cx="1679400" cy="1679400"/>
          </a:xfrm>
          <a:prstGeom prst="rect">
            <a:avLst/>
          </a:prstGeom>
          <a:ln>
            <a:noFill/>
          </a:ln>
        </p:spPr>
      </p:pic>
      <p:pic>
        <p:nvPicPr>
          <p:cNvPr id="459" name="Imagen 3"/>
          <p:cNvPicPr/>
          <p:nvPr/>
        </p:nvPicPr>
        <p:blipFill>
          <a:blip r:embed="rId5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/>
        </p:blipFill>
        <p:spPr>
          <a:xfrm>
            <a:off x="9866160" y="927720"/>
            <a:ext cx="1682280" cy="1682280"/>
          </a:xfrm>
          <a:prstGeom prst="rect">
            <a:avLst/>
          </a:prstGeom>
          <a:ln>
            <a:noFill/>
          </a:ln>
        </p:spPr>
      </p:pic>
      <p:sp>
        <p:nvSpPr>
          <p:cNvPr id="460" name="CustomShape 4"/>
          <p:cNvSpPr/>
          <p:nvPr/>
        </p:nvSpPr>
        <p:spPr>
          <a:xfrm>
            <a:off x="6317640" y="492480"/>
            <a:ext cx="11962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7000"/>
              </a:lnSpc>
              <a:spcAft>
                <a:spcPts val="601"/>
              </a:spcAft>
            </a:pPr>
            <a:r>
              <a:rPr lang="pt-PT" sz="1200" b="0" strike="noStrike" spc="-1">
                <a:solidFill>
                  <a:srgbClr val="000000"/>
                </a:solidFill>
                <a:latin typeface="Garamond" panose="02020404030301010803" pitchFamily="18" charset="0"/>
                <a:ea typeface="DejaVu Sans"/>
              </a:rPr>
              <a:t>Replicate 1</a:t>
            </a:r>
            <a:endParaRPr lang="pt-PT" sz="1200" b="0" strike="noStrike" spc="-1">
              <a:latin typeface="Garamond" panose="02020404030301010803" pitchFamily="18" charset="0"/>
            </a:endParaRPr>
          </a:p>
        </p:txBody>
      </p:sp>
      <p:sp>
        <p:nvSpPr>
          <p:cNvPr id="461" name="CustomShape 5"/>
          <p:cNvSpPr/>
          <p:nvPr/>
        </p:nvSpPr>
        <p:spPr>
          <a:xfrm>
            <a:off x="8195400" y="489240"/>
            <a:ext cx="11962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7000"/>
              </a:lnSpc>
              <a:spcAft>
                <a:spcPts val="601"/>
              </a:spcAft>
            </a:pPr>
            <a:r>
              <a:rPr lang="pt-PT" sz="1200" b="0" strike="noStrike" spc="-1">
                <a:solidFill>
                  <a:srgbClr val="000000"/>
                </a:solidFill>
                <a:latin typeface="Garamond" panose="02020404030301010803" pitchFamily="18" charset="0"/>
                <a:ea typeface="DejaVu Sans"/>
              </a:rPr>
              <a:t>Replicate 2</a:t>
            </a:r>
            <a:endParaRPr lang="pt-PT" sz="1200" b="0" strike="noStrike" spc="-1">
              <a:latin typeface="Garamond" panose="02020404030301010803" pitchFamily="18" charset="0"/>
            </a:endParaRPr>
          </a:p>
        </p:txBody>
      </p:sp>
      <p:sp>
        <p:nvSpPr>
          <p:cNvPr id="462" name="CustomShape 6"/>
          <p:cNvSpPr/>
          <p:nvPr/>
        </p:nvSpPr>
        <p:spPr>
          <a:xfrm>
            <a:off x="10195920" y="489240"/>
            <a:ext cx="1196280" cy="28849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7000"/>
              </a:lnSpc>
              <a:spcAft>
                <a:spcPts val="601"/>
              </a:spcAft>
            </a:pPr>
            <a:r>
              <a:rPr lang="pt-PT" sz="1200" b="0" strike="noStrike" spc="-1">
                <a:solidFill>
                  <a:srgbClr val="000000"/>
                </a:solidFill>
                <a:latin typeface="Garamond" panose="02020404030301010803" pitchFamily="18" charset="0"/>
                <a:ea typeface="DejaVu Sans"/>
              </a:rPr>
              <a:t>Replicate 3</a:t>
            </a:r>
            <a:endParaRPr lang="pt-PT" sz="1200" b="0" strike="noStrike" spc="-1">
              <a:latin typeface="Garamond" panose="02020404030301010803" pitchFamily="18" charset="0"/>
            </a:endParaRPr>
          </a:p>
        </p:txBody>
      </p:sp>
      <p:pic>
        <p:nvPicPr>
          <p:cNvPr id="463" name="Imagen 4"/>
          <p:cNvPicPr/>
          <p:nvPr/>
        </p:nvPicPr>
        <p:blipFill>
          <a:blip r:embed="rId6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/>
        </p:blipFill>
        <p:spPr>
          <a:xfrm>
            <a:off x="5990760" y="2758680"/>
            <a:ext cx="1682280" cy="1682280"/>
          </a:xfrm>
          <a:prstGeom prst="rect">
            <a:avLst/>
          </a:prstGeom>
          <a:ln>
            <a:noFill/>
          </a:ln>
        </p:spPr>
      </p:pic>
      <p:pic>
        <p:nvPicPr>
          <p:cNvPr id="464" name="Imagen 5"/>
          <p:cNvPicPr/>
          <p:nvPr/>
        </p:nvPicPr>
        <p:blipFill>
          <a:blip r:embed="rId7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/>
        </p:blipFill>
        <p:spPr>
          <a:xfrm>
            <a:off x="7864200" y="2754000"/>
            <a:ext cx="1682280" cy="1682280"/>
          </a:xfrm>
          <a:prstGeom prst="rect">
            <a:avLst/>
          </a:prstGeom>
          <a:ln>
            <a:noFill/>
          </a:ln>
        </p:spPr>
      </p:pic>
      <p:pic>
        <p:nvPicPr>
          <p:cNvPr id="465" name="Imagen 6"/>
          <p:cNvPicPr/>
          <p:nvPr/>
        </p:nvPicPr>
        <p:blipFill>
          <a:blip r:embed="rId8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/>
        </p:blipFill>
        <p:spPr>
          <a:xfrm>
            <a:off x="9866160" y="2760840"/>
            <a:ext cx="1682280" cy="1682280"/>
          </a:xfrm>
          <a:prstGeom prst="rect">
            <a:avLst/>
          </a:prstGeom>
          <a:ln>
            <a:noFill/>
          </a:ln>
        </p:spPr>
      </p:pic>
      <p:sp>
        <p:nvSpPr>
          <p:cNvPr id="466" name="CustomShape 7"/>
          <p:cNvSpPr/>
          <p:nvPr/>
        </p:nvSpPr>
        <p:spPr>
          <a:xfrm>
            <a:off x="4257720" y="1581120"/>
            <a:ext cx="1632240" cy="752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7000"/>
              </a:lnSpc>
              <a:spcAft>
                <a:spcPts val="601"/>
              </a:spcAft>
            </a:pPr>
            <a:r>
              <a:rPr lang="pt-PT" sz="1200" b="1" strike="noStrike" spc="-1" dirty="0">
                <a:solidFill>
                  <a:srgbClr val="000000"/>
                </a:solidFill>
                <a:latin typeface="Garamond" panose="02020404030301010803" pitchFamily="18" charset="0"/>
                <a:ea typeface="DejaVu Sans"/>
              </a:rPr>
              <a:t>Low cell-cell repulsion</a:t>
            </a:r>
            <a:endParaRPr lang="pt-PT" sz="1200" b="0" strike="noStrike" spc="-1" dirty="0">
              <a:latin typeface="Garamond" panose="02020404030301010803" pitchFamily="18" charset="0"/>
            </a:endParaRPr>
          </a:p>
          <a:p>
            <a:pPr algn="ctr">
              <a:lnSpc>
                <a:spcPct val="107000"/>
              </a:lnSpc>
              <a:spcAft>
                <a:spcPts val="601"/>
              </a:spcAft>
            </a:pPr>
            <a:r>
              <a:rPr lang="pt-PT" sz="1200" b="1" strike="noStrike" spc="-1" dirty="0">
                <a:solidFill>
                  <a:srgbClr val="000000"/>
                </a:solidFill>
                <a:latin typeface="Garamond" panose="02020404030301010803" pitchFamily="18" charset="0"/>
                <a:ea typeface="DejaVu Sans"/>
              </a:rPr>
              <a:t>(cca=5.0, ccr=15.0)</a:t>
            </a:r>
            <a:endParaRPr lang="pt-PT" sz="1200" b="0" strike="noStrike" spc="-1" dirty="0">
              <a:latin typeface="Garamond" panose="02020404030301010803" pitchFamily="18" charset="0"/>
            </a:endParaRPr>
          </a:p>
        </p:txBody>
      </p:sp>
      <p:sp>
        <p:nvSpPr>
          <p:cNvPr id="467" name="CustomShape 8"/>
          <p:cNvSpPr/>
          <p:nvPr/>
        </p:nvSpPr>
        <p:spPr>
          <a:xfrm>
            <a:off x="4257720" y="3422880"/>
            <a:ext cx="1632240" cy="752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7000"/>
              </a:lnSpc>
              <a:spcAft>
                <a:spcPts val="601"/>
              </a:spcAft>
            </a:pPr>
            <a:r>
              <a:rPr lang="pt-PT" sz="1200" b="1" strike="noStrike" spc="-1">
                <a:solidFill>
                  <a:srgbClr val="000000"/>
                </a:solidFill>
                <a:latin typeface="Garamond" panose="02020404030301010803" pitchFamily="18" charset="0"/>
                <a:ea typeface="DejaVu Sans"/>
              </a:rPr>
              <a:t>Balanced cell-cell adhesion/repulsion</a:t>
            </a:r>
            <a:endParaRPr lang="pt-PT" sz="1200" b="0" strike="noStrike" spc="-1">
              <a:latin typeface="Garamond" panose="02020404030301010803" pitchFamily="18" charset="0"/>
            </a:endParaRPr>
          </a:p>
          <a:p>
            <a:pPr algn="ctr">
              <a:lnSpc>
                <a:spcPct val="107000"/>
              </a:lnSpc>
              <a:spcAft>
                <a:spcPts val="601"/>
              </a:spcAft>
            </a:pPr>
            <a:r>
              <a:rPr lang="pt-PT" sz="1200" b="1" strike="noStrike" spc="-1">
                <a:solidFill>
                  <a:srgbClr val="000000"/>
                </a:solidFill>
                <a:latin typeface="Garamond" panose="02020404030301010803" pitchFamily="18" charset="0"/>
                <a:ea typeface="DejaVu Sans"/>
              </a:rPr>
              <a:t>(cca=5.0, ccr=25.0)</a:t>
            </a:r>
            <a:endParaRPr lang="pt-PT" sz="1200" b="0" strike="noStrike" spc="-1">
              <a:latin typeface="Garamond" panose="02020404030301010803" pitchFamily="18" charset="0"/>
            </a:endParaRPr>
          </a:p>
        </p:txBody>
      </p:sp>
      <p:pic>
        <p:nvPicPr>
          <p:cNvPr id="468" name="Imagen 7"/>
          <p:cNvPicPr/>
          <p:nvPr/>
        </p:nvPicPr>
        <p:blipFill>
          <a:blip r:embed="rId9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/>
        </p:blipFill>
        <p:spPr>
          <a:xfrm>
            <a:off x="5990040" y="4587120"/>
            <a:ext cx="1677600" cy="1677600"/>
          </a:xfrm>
          <a:prstGeom prst="rect">
            <a:avLst/>
          </a:prstGeom>
          <a:ln>
            <a:noFill/>
          </a:ln>
        </p:spPr>
      </p:pic>
      <p:pic>
        <p:nvPicPr>
          <p:cNvPr id="469" name="Imagen 8"/>
          <p:cNvPicPr/>
          <p:nvPr/>
        </p:nvPicPr>
        <p:blipFill>
          <a:blip r:embed="rId10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/>
        </p:blipFill>
        <p:spPr>
          <a:xfrm>
            <a:off x="7864200" y="4578480"/>
            <a:ext cx="1733400" cy="1733400"/>
          </a:xfrm>
          <a:prstGeom prst="rect">
            <a:avLst/>
          </a:prstGeom>
          <a:ln>
            <a:noFill/>
          </a:ln>
        </p:spPr>
      </p:pic>
      <p:pic>
        <p:nvPicPr>
          <p:cNvPr id="470" name="Imagen 9"/>
          <p:cNvPicPr/>
          <p:nvPr/>
        </p:nvPicPr>
        <p:blipFill>
          <a:blip r:embed="rId11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/>
        </p:blipFill>
        <p:spPr>
          <a:xfrm>
            <a:off x="9866160" y="4587120"/>
            <a:ext cx="1724760" cy="1724760"/>
          </a:xfrm>
          <a:prstGeom prst="rect">
            <a:avLst/>
          </a:prstGeom>
          <a:ln>
            <a:noFill/>
          </a:ln>
        </p:spPr>
      </p:pic>
      <p:sp>
        <p:nvSpPr>
          <p:cNvPr id="471" name="CustomShape 9"/>
          <p:cNvSpPr/>
          <p:nvPr/>
        </p:nvSpPr>
        <p:spPr>
          <a:xfrm>
            <a:off x="4257720" y="5084280"/>
            <a:ext cx="1632240" cy="752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7000"/>
              </a:lnSpc>
              <a:spcAft>
                <a:spcPts val="601"/>
              </a:spcAft>
            </a:pPr>
            <a:r>
              <a:rPr lang="pt-PT" sz="1200" b="1" strike="noStrike" spc="-1">
                <a:solidFill>
                  <a:srgbClr val="000000"/>
                </a:solidFill>
                <a:latin typeface="Garamond" panose="02020404030301010803" pitchFamily="18" charset="0"/>
                <a:ea typeface="DejaVu Sans"/>
              </a:rPr>
              <a:t>High cell-cell repulsion</a:t>
            </a:r>
            <a:endParaRPr lang="pt-PT" sz="1200" b="0" strike="noStrike" spc="-1">
              <a:latin typeface="Garamond" panose="02020404030301010803" pitchFamily="18" charset="0"/>
            </a:endParaRPr>
          </a:p>
          <a:p>
            <a:pPr algn="ctr">
              <a:lnSpc>
                <a:spcPct val="107000"/>
              </a:lnSpc>
              <a:spcAft>
                <a:spcPts val="601"/>
              </a:spcAft>
            </a:pPr>
            <a:r>
              <a:rPr lang="pt-PT" sz="1200" b="1" strike="noStrike" spc="-1">
                <a:solidFill>
                  <a:srgbClr val="000000"/>
                </a:solidFill>
                <a:latin typeface="Garamond" panose="02020404030301010803" pitchFamily="18" charset="0"/>
                <a:ea typeface="DejaVu Sans"/>
              </a:rPr>
              <a:t>(cca=5.0, ccr=50.0)</a:t>
            </a:r>
            <a:endParaRPr lang="pt-PT" sz="1200" b="0" strike="noStrike" spc="-1">
              <a:latin typeface="Garamond" panose="02020404030301010803" pitchFamily="18" charset="0"/>
            </a:endParaRPr>
          </a:p>
        </p:txBody>
      </p:sp>
      <p:sp>
        <p:nvSpPr>
          <p:cNvPr id="474" name="CustomShape 12"/>
          <p:cNvSpPr/>
          <p:nvPr/>
        </p:nvSpPr>
        <p:spPr>
          <a:xfrm rot="1973400">
            <a:off x="7041600" y="3654000"/>
            <a:ext cx="278280" cy="300600"/>
          </a:xfrm>
          <a:prstGeom prst="ellipse">
            <a:avLst/>
          </a:prstGeom>
          <a:noFill/>
          <a:ln w="936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5" name="CustomShape 13"/>
          <p:cNvSpPr/>
          <p:nvPr/>
        </p:nvSpPr>
        <p:spPr>
          <a:xfrm rot="1973400">
            <a:off x="6341040" y="3525840"/>
            <a:ext cx="248760" cy="252000"/>
          </a:xfrm>
          <a:prstGeom prst="ellipse">
            <a:avLst/>
          </a:prstGeom>
          <a:noFill/>
          <a:ln w="936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6" name="CustomShape 14"/>
          <p:cNvSpPr/>
          <p:nvPr/>
        </p:nvSpPr>
        <p:spPr>
          <a:xfrm rot="1973400">
            <a:off x="8184240" y="3719160"/>
            <a:ext cx="248760" cy="252000"/>
          </a:xfrm>
          <a:prstGeom prst="ellipse">
            <a:avLst/>
          </a:prstGeom>
          <a:noFill/>
          <a:ln w="936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7" name="CustomShape 15"/>
          <p:cNvSpPr/>
          <p:nvPr/>
        </p:nvSpPr>
        <p:spPr>
          <a:xfrm rot="1973400">
            <a:off x="6974640" y="3300480"/>
            <a:ext cx="248760" cy="252000"/>
          </a:xfrm>
          <a:prstGeom prst="ellipse">
            <a:avLst/>
          </a:prstGeom>
          <a:noFill/>
          <a:ln w="936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8" name="CustomShape 16"/>
          <p:cNvSpPr/>
          <p:nvPr/>
        </p:nvSpPr>
        <p:spPr>
          <a:xfrm rot="1973400">
            <a:off x="8297640" y="3245400"/>
            <a:ext cx="202320" cy="205200"/>
          </a:xfrm>
          <a:prstGeom prst="ellipse">
            <a:avLst/>
          </a:prstGeom>
          <a:noFill/>
          <a:ln w="936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9" name="CustomShape 17"/>
          <p:cNvSpPr/>
          <p:nvPr/>
        </p:nvSpPr>
        <p:spPr>
          <a:xfrm rot="1973400">
            <a:off x="10119600" y="3350160"/>
            <a:ext cx="202320" cy="205200"/>
          </a:xfrm>
          <a:prstGeom prst="ellipse">
            <a:avLst/>
          </a:prstGeom>
          <a:noFill/>
          <a:ln w="936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0" name="CustomShape 18"/>
          <p:cNvSpPr/>
          <p:nvPr/>
        </p:nvSpPr>
        <p:spPr>
          <a:xfrm rot="1973400">
            <a:off x="10316520" y="3799080"/>
            <a:ext cx="280800" cy="262800"/>
          </a:xfrm>
          <a:prstGeom prst="ellipse">
            <a:avLst/>
          </a:prstGeom>
          <a:noFill/>
          <a:ln w="936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1" name="CustomShape 19"/>
          <p:cNvSpPr/>
          <p:nvPr/>
        </p:nvSpPr>
        <p:spPr>
          <a:xfrm rot="1973400">
            <a:off x="10614240" y="3785760"/>
            <a:ext cx="280800" cy="262800"/>
          </a:xfrm>
          <a:prstGeom prst="ellipse">
            <a:avLst/>
          </a:prstGeom>
          <a:noFill/>
          <a:ln w="936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2" name="CustomShape 20"/>
          <p:cNvSpPr/>
          <p:nvPr/>
        </p:nvSpPr>
        <p:spPr>
          <a:xfrm rot="19359600">
            <a:off x="10273320" y="3164760"/>
            <a:ext cx="286560" cy="176400"/>
          </a:xfrm>
          <a:prstGeom prst="ellipse">
            <a:avLst/>
          </a:prstGeom>
          <a:noFill/>
          <a:ln w="9360">
            <a:solidFill>
              <a:srgbClr val="0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3" name="CustomShape 21"/>
          <p:cNvSpPr/>
          <p:nvPr/>
        </p:nvSpPr>
        <p:spPr>
          <a:xfrm rot="1973400">
            <a:off x="6686640" y="3215160"/>
            <a:ext cx="248760" cy="252000"/>
          </a:xfrm>
          <a:prstGeom prst="ellipse">
            <a:avLst/>
          </a:prstGeom>
          <a:noFill/>
          <a:ln w="936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4" name="CustomShape 22"/>
          <p:cNvSpPr/>
          <p:nvPr/>
        </p:nvSpPr>
        <p:spPr>
          <a:xfrm rot="1973400">
            <a:off x="8472600" y="5297760"/>
            <a:ext cx="280800" cy="262800"/>
          </a:xfrm>
          <a:prstGeom prst="ellipse">
            <a:avLst/>
          </a:prstGeom>
          <a:noFill/>
          <a:ln w="936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5" name="CustomShape 23"/>
          <p:cNvSpPr/>
          <p:nvPr/>
        </p:nvSpPr>
        <p:spPr>
          <a:xfrm rot="1973400">
            <a:off x="8616600" y="5527080"/>
            <a:ext cx="280800" cy="262800"/>
          </a:xfrm>
          <a:prstGeom prst="ellipse">
            <a:avLst/>
          </a:prstGeom>
          <a:noFill/>
          <a:ln w="936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6" name="CustomShape 24"/>
          <p:cNvSpPr/>
          <p:nvPr/>
        </p:nvSpPr>
        <p:spPr>
          <a:xfrm rot="1973400">
            <a:off x="8328240" y="5028480"/>
            <a:ext cx="248760" cy="252000"/>
          </a:xfrm>
          <a:prstGeom prst="ellipse">
            <a:avLst/>
          </a:prstGeom>
          <a:noFill/>
          <a:ln w="936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7" name="CustomShape 25"/>
          <p:cNvSpPr/>
          <p:nvPr/>
        </p:nvSpPr>
        <p:spPr>
          <a:xfrm rot="1973400">
            <a:off x="8414640" y="5676480"/>
            <a:ext cx="248760" cy="252000"/>
          </a:xfrm>
          <a:prstGeom prst="ellipse">
            <a:avLst/>
          </a:prstGeom>
          <a:noFill/>
          <a:ln w="936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8" name="CustomShape 26"/>
          <p:cNvSpPr/>
          <p:nvPr/>
        </p:nvSpPr>
        <p:spPr>
          <a:xfrm rot="1973400">
            <a:off x="6672240" y="5136480"/>
            <a:ext cx="248760" cy="252000"/>
          </a:xfrm>
          <a:prstGeom prst="ellipse">
            <a:avLst/>
          </a:prstGeom>
          <a:noFill/>
          <a:ln w="936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9" name="CustomShape 27"/>
          <p:cNvSpPr/>
          <p:nvPr/>
        </p:nvSpPr>
        <p:spPr>
          <a:xfrm rot="1973400">
            <a:off x="7115040" y="5479560"/>
            <a:ext cx="278280" cy="300600"/>
          </a:xfrm>
          <a:prstGeom prst="ellipse">
            <a:avLst/>
          </a:prstGeom>
          <a:noFill/>
          <a:ln w="936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0" name="CustomShape 28"/>
          <p:cNvSpPr/>
          <p:nvPr/>
        </p:nvSpPr>
        <p:spPr>
          <a:xfrm rot="1973400">
            <a:off x="10822320" y="5163120"/>
            <a:ext cx="278280" cy="300600"/>
          </a:xfrm>
          <a:prstGeom prst="ellipse">
            <a:avLst/>
          </a:prstGeom>
          <a:noFill/>
          <a:ln w="936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1" name="CustomShape 29"/>
          <p:cNvSpPr/>
          <p:nvPr/>
        </p:nvSpPr>
        <p:spPr>
          <a:xfrm rot="1973400">
            <a:off x="10540440" y="5038920"/>
            <a:ext cx="304200" cy="308520"/>
          </a:xfrm>
          <a:prstGeom prst="ellipse">
            <a:avLst/>
          </a:prstGeom>
          <a:noFill/>
          <a:ln w="936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2" name="CustomShape 30"/>
          <p:cNvSpPr/>
          <p:nvPr/>
        </p:nvSpPr>
        <p:spPr>
          <a:xfrm rot="1973400">
            <a:off x="10419840" y="5366880"/>
            <a:ext cx="231120" cy="249840"/>
          </a:xfrm>
          <a:prstGeom prst="ellipse">
            <a:avLst/>
          </a:prstGeom>
          <a:noFill/>
          <a:ln w="936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3" name="CustomShape 31"/>
          <p:cNvSpPr/>
          <p:nvPr/>
        </p:nvSpPr>
        <p:spPr>
          <a:xfrm rot="1973400">
            <a:off x="10488240" y="5807160"/>
            <a:ext cx="248760" cy="252000"/>
          </a:xfrm>
          <a:prstGeom prst="ellipse">
            <a:avLst/>
          </a:prstGeom>
          <a:noFill/>
          <a:ln w="936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4" name="CustomShape 32"/>
          <p:cNvSpPr/>
          <p:nvPr/>
        </p:nvSpPr>
        <p:spPr>
          <a:xfrm rot="1973400">
            <a:off x="8924040" y="1411920"/>
            <a:ext cx="225000" cy="213120"/>
          </a:xfrm>
          <a:prstGeom prst="ellipse">
            <a:avLst/>
          </a:prstGeom>
          <a:noFill/>
          <a:ln w="936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5" name="CustomShape 33"/>
          <p:cNvSpPr/>
          <p:nvPr/>
        </p:nvSpPr>
        <p:spPr>
          <a:xfrm rot="1973400">
            <a:off x="8146440" y="1405800"/>
            <a:ext cx="261720" cy="247680"/>
          </a:xfrm>
          <a:prstGeom prst="ellipse">
            <a:avLst/>
          </a:prstGeom>
          <a:noFill/>
          <a:ln w="936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6" name="CustomShape 34"/>
          <p:cNvSpPr/>
          <p:nvPr/>
        </p:nvSpPr>
        <p:spPr>
          <a:xfrm rot="1973400">
            <a:off x="8542080" y="1347120"/>
            <a:ext cx="261720" cy="247680"/>
          </a:xfrm>
          <a:prstGeom prst="ellipse">
            <a:avLst/>
          </a:prstGeom>
          <a:noFill/>
          <a:ln w="936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7" name="CustomShape 35"/>
          <p:cNvSpPr/>
          <p:nvPr/>
        </p:nvSpPr>
        <p:spPr>
          <a:xfrm rot="1973400">
            <a:off x="8590320" y="1995120"/>
            <a:ext cx="278280" cy="300600"/>
          </a:xfrm>
          <a:prstGeom prst="ellipse">
            <a:avLst/>
          </a:prstGeom>
          <a:noFill/>
          <a:ln w="936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8" name="CustomShape 36"/>
          <p:cNvSpPr/>
          <p:nvPr/>
        </p:nvSpPr>
        <p:spPr>
          <a:xfrm rot="1973400">
            <a:off x="10462320" y="1707120"/>
            <a:ext cx="278280" cy="300600"/>
          </a:xfrm>
          <a:prstGeom prst="ellipse">
            <a:avLst/>
          </a:prstGeom>
          <a:noFill/>
          <a:ln w="936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9" name="CustomShape 37"/>
          <p:cNvSpPr/>
          <p:nvPr/>
        </p:nvSpPr>
        <p:spPr>
          <a:xfrm rot="1973400">
            <a:off x="10855800" y="1746360"/>
            <a:ext cx="257400" cy="261360"/>
          </a:xfrm>
          <a:prstGeom prst="ellipse">
            <a:avLst/>
          </a:prstGeom>
          <a:noFill/>
          <a:ln w="936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00" name="CustomShape 38"/>
          <p:cNvSpPr/>
          <p:nvPr/>
        </p:nvSpPr>
        <p:spPr>
          <a:xfrm rot="1973400">
            <a:off x="6776640" y="1538640"/>
            <a:ext cx="248760" cy="252000"/>
          </a:xfrm>
          <a:prstGeom prst="ellipse">
            <a:avLst/>
          </a:prstGeom>
          <a:noFill/>
          <a:ln w="936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01" name="CustomShape 39"/>
          <p:cNvSpPr/>
          <p:nvPr/>
        </p:nvSpPr>
        <p:spPr>
          <a:xfrm rot="1973400">
            <a:off x="6672240" y="2004480"/>
            <a:ext cx="248760" cy="252000"/>
          </a:xfrm>
          <a:prstGeom prst="ellipse">
            <a:avLst/>
          </a:prstGeom>
          <a:noFill/>
          <a:ln w="936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02" name="CustomShape 40"/>
          <p:cNvSpPr/>
          <p:nvPr/>
        </p:nvSpPr>
        <p:spPr>
          <a:xfrm rot="7021200">
            <a:off x="6381360" y="1665360"/>
            <a:ext cx="311760" cy="191520"/>
          </a:xfrm>
          <a:prstGeom prst="ellipse">
            <a:avLst/>
          </a:prstGeom>
          <a:noFill/>
          <a:ln w="9360">
            <a:solidFill>
              <a:srgbClr val="0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" name="CustomShape 4"/>
          <p:cNvSpPr/>
          <p:nvPr/>
        </p:nvSpPr>
        <p:spPr>
          <a:xfrm>
            <a:off x="517688" y="734960"/>
            <a:ext cx="3401741" cy="1105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>
              <a:lnSpc>
                <a:spcPct val="90000"/>
              </a:lnSpc>
              <a:spcAft>
                <a:spcPts val="601"/>
              </a:spcAft>
            </a:pPr>
            <a:r>
              <a:rPr lang="es-ES" sz="1800" b="1" strike="noStrike" spc="-1" dirty="0" err="1">
                <a:solidFill>
                  <a:srgbClr val="000000"/>
                </a:solidFill>
                <a:latin typeface="Garamond" panose="02020404030301010803" pitchFamily="18" charset="0"/>
                <a:ea typeface="DejaVu Sans"/>
              </a:rPr>
              <a:t>Rosette</a:t>
            </a:r>
            <a:r>
              <a:rPr lang="es-ES" sz="1800" b="1" strike="noStrike" spc="-1" dirty="0">
                <a:solidFill>
                  <a:srgbClr val="000000"/>
                </a:solidFill>
                <a:latin typeface="Garamond" panose="02020404030301010803" pitchFamily="18" charset="0"/>
                <a:ea typeface="DejaVu Sans"/>
              </a:rPr>
              <a:t> </a:t>
            </a:r>
            <a:r>
              <a:rPr lang="es-ES" sz="1800" b="1" strike="noStrike" spc="-1" dirty="0" err="1">
                <a:solidFill>
                  <a:srgbClr val="000000"/>
                </a:solidFill>
                <a:latin typeface="Garamond" panose="02020404030301010803" pitchFamily="18" charset="0"/>
                <a:ea typeface="DejaVu Sans"/>
              </a:rPr>
              <a:t>formation</a:t>
            </a:r>
            <a:endParaRPr lang="pt-PT" sz="1800" b="0" strike="noStrike" spc="-1" dirty="0">
              <a:latin typeface="Garamond" panose="02020404030301010803" pitchFamily="18" charset="0"/>
            </a:endParaRPr>
          </a:p>
          <a:p>
            <a:pPr>
              <a:lnSpc>
                <a:spcPct val="90000"/>
              </a:lnSpc>
              <a:spcAft>
                <a:spcPts val="601"/>
              </a:spcAft>
            </a:pPr>
            <a:r>
              <a:rPr lang="en-US" sz="1500" b="1" strike="noStrike" spc="-1" dirty="0" smtClean="0">
                <a:solidFill>
                  <a:srgbClr val="000000"/>
                </a:solidFill>
                <a:latin typeface="Garamond" panose="02020404030301010803" pitchFamily="18" charset="0"/>
                <a:ea typeface="DejaVu Sans"/>
              </a:rPr>
              <a:t>Cell mechanics </a:t>
            </a:r>
            <a:r>
              <a:rPr lang="en-US" sz="1500" b="1" spc="-1" dirty="0" smtClean="0">
                <a:solidFill>
                  <a:srgbClr val="000000"/>
                </a:solidFill>
                <a:latin typeface="Garamond" panose="02020404030301010803" pitchFamily="18" charset="0"/>
                <a:ea typeface="DejaVu Sans"/>
              </a:rPr>
              <a:t>parameter sweep</a:t>
            </a:r>
            <a:endParaRPr lang="pt-PT" sz="1500" b="0" strike="noStrike" spc="-1" dirty="0">
              <a:latin typeface="Garamond" panose="02020404030301010803" pitchFamily="18" charset="0"/>
            </a:endParaRPr>
          </a:p>
        </p:txBody>
      </p:sp>
      <p:sp>
        <p:nvSpPr>
          <p:cNvPr id="52" name="CustomShape 5"/>
          <p:cNvSpPr/>
          <p:nvPr/>
        </p:nvSpPr>
        <p:spPr>
          <a:xfrm>
            <a:off x="481672" y="1858896"/>
            <a:ext cx="3644640" cy="401086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285840" indent="-285480" algn="just">
              <a:lnSpc>
                <a:spcPct val="107000"/>
              </a:lnSpc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lang="pt-PT" sz="1400" b="1" strike="noStrike" spc="-1" dirty="0" smtClean="0">
                <a:solidFill>
                  <a:srgbClr val="000000"/>
                </a:solidFill>
                <a:latin typeface="Garamond" panose="02020404030301010803" pitchFamily="18" charset="0"/>
                <a:ea typeface="DejaVu Sans"/>
              </a:rPr>
              <a:t>Neurite-neurite interactions: </a:t>
            </a:r>
          </a:p>
          <a:p>
            <a:pPr marL="743040" lvl="1" indent="-285480" algn="just">
              <a:lnSpc>
                <a:spcPct val="107000"/>
              </a:lnSpc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lang="pt-PT" sz="1400" spc="-1" dirty="0" smtClean="0">
                <a:solidFill>
                  <a:srgbClr val="000000"/>
                </a:solidFill>
                <a:latin typeface="Garamond" panose="02020404030301010803" pitchFamily="18" charset="0"/>
              </a:rPr>
              <a:t>High repulsion</a:t>
            </a:r>
          </a:p>
          <a:p>
            <a:pPr marL="743040" lvl="1" indent="-285480" algn="just">
              <a:lnSpc>
                <a:spcPct val="107000"/>
              </a:lnSpc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lang="pt-PT" sz="1400" spc="-1" dirty="0" smtClean="0">
                <a:solidFill>
                  <a:srgbClr val="000000"/>
                </a:solidFill>
                <a:latin typeface="Garamond" panose="02020404030301010803" pitchFamily="18" charset="0"/>
              </a:rPr>
              <a:t>Adhesion coefficient: 5.0</a:t>
            </a:r>
          </a:p>
          <a:p>
            <a:pPr marL="743040" lvl="1" indent="-285480" algn="just">
              <a:lnSpc>
                <a:spcPct val="107000"/>
              </a:lnSpc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lang="pt-PT" sz="1400" spc="-1" dirty="0" smtClean="0">
                <a:solidFill>
                  <a:srgbClr val="000000"/>
                </a:solidFill>
                <a:latin typeface="Garamond" panose="02020404030301010803" pitchFamily="18" charset="0"/>
              </a:rPr>
              <a:t>Repulsion coefficient: 50.0</a:t>
            </a:r>
          </a:p>
          <a:p>
            <a:pPr marL="743040" lvl="1" indent="-285480" algn="just">
              <a:lnSpc>
                <a:spcPct val="107000"/>
              </a:lnSpc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endParaRPr lang="pt-PT" sz="1400" strike="noStrike" spc="-1" dirty="0">
              <a:latin typeface="Garamond" panose="02020404030301010803" pitchFamily="18" charset="0"/>
            </a:endParaRPr>
          </a:p>
          <a:p>
            <a:pPr marL="285840" indent="-285480" algn="just">
              <a:lnSpc>
                <a:spcPct val="107000"/>
              </a:lnSpc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lang="pt-PT" sz="1400" b="1" strike="noStrike" spc="-1" dirty="0">
                <a:solidFill>
                  <a:srgbClr val="000000"/>
                </a:solidFill>
                <a:latin typeface="Garamond" panose="02020404030301010803" pitchFamily="18" charset="0"/>
                <a:ea typeface="DejaVu Sans"/>
              </a:rPr>
              <a:t>Neurite-cell </a:t>
            </a:r>
            <a:r>
              <a:rPr lang="pt-PT" sz="1400" b="1" spc="-1" dirty="0" smtClean="0">
                <a:solidFill>
                  <a:srgbClr val="000000"/>
                </a:solidFill>
                <a:latin typeface="Garamond" panose="02020404030301010803" pitchFamily="18" charset="0"/>
                <a:ea typeface="DejaVu Sans"/>
              </a:rPr>
              <a:t>interactions:</a:t>
            </a:r>
            <a:endParaRPr lang="pt-PT" sz="1400" b="1" strike="noStrike" spc="-1" dirty="0" smtClean="0">
              <a:solidFill>
                <a:srgbClr val="000000"/>
              </a:solidFill>
              <a:latin typeface="Garamond" panose="02020404030301010803" pitchFamily="18" charset="0"/>
              <a:ea typeface="DejaVu Sans"/>
            </a:endParaRPr>
          </a:p>
          <a:p>
            <a:pPr marL="743040" lvl="1" indent="-285480" algn="just">
              <a:lnSpc>
                <a:spcPct val="107000"/>
              </a:lnSpc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lang="pt-PT" sz="1400" spc="-1" dirty="0">
                <a:solidFill>
                  <a:srgbClr val="000000"/>
                </a:solidFill>
                <a:latin typeface="Garamond" panose="02020404030301010803" pitchFamily="18" charset="0"/>
              </a:rPr>
              <a:t>Low </a:t>
            </a:r>
            <a:r>
              <a:rPr lang="pt-PT" sz="1400" spc="-1" dirty="0" smtClean="0">
                <a:solidFill>
                  <a:srgbClr val="000000"/>
                </a:solidFill>
                <a:latin typeface="Garamond" panose="02020404030301010803" pitchFamily="18" charset="0"/>
              </a:rPr>
              <a:t>repulsion</a:t>
            </a:r>
            <a:endParaRPr lang="pt-PT" sz="1400" spc="-1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marL="743040" lvl="1" indent="-285480" algn="just">
              <a:lnSpc>
                <a:spcPct val="107000"/>
              </a:lnSpc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lang="pt-PT" sz="1400" spc="-1" dirty="0">
                <a:solidFill>
                  <a:srgbClr val="000000"/>
                </a:solidFill>
                <a:latin typeface="Garamond" panose="02020404030301010803" pitchFamily="18" charset="0"/>
              </a:rPr>
              <a:t>Adhesion coefficient: 5.0</a:t>
            </a:r>
          </a:p>
          <a:p>
            <a:pPr marL="743040" lvl="1" indent="-285480" algn="just">
              <a:lnSpc>
                <a:spcPct val="107000"/>
              </a:lnSpc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lang="pt-PT" sz="1400" spc="-1" dirty="0">
                <a:solidFill>
                  <a:srgbClr val="000000"/>
                </a:solidFill>
                <a:latin typeface="Garamond" panose="02020404030301010803" pitchFamily="18" charset="0"/>
              </a:rPr>
              <a:t>Repulsion coefficient: 15.0</a:t>
            </a:r>
          </a:p>
          <a:p>
            <a:pPr marL="360" algn="just">
              <a:lnSpc>
                <a:spcPct val="107000"/>
              </a:lnSpc>
              <a:spcAft>
                <a:spcPts val="601"/>
              </a:spcAft>
              <a:buClr>
                <a:srgbClr val="000000"/>
              </a:buClr>
            </a:pPr>
            <a:endParaRPr lang="pt-PT" sz="1400" b="0" strike="noStrike" spc="-1" dirty="0">
              <a:latin typeface="Garamond" panose="02020404030301010803" pitchFamily="18" charset="0"/>
            </a:endParaRPr>
          </a:p>
          <a:p>
            <a:pPr marL="285840" indent="-285480" algn="just">
              <a:lnSpc>
                <a:spcPct val="107000"/>
              </a:lnSpc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lang="pt-PT" sz="1400" b="1" strike="noStrike" spc="-1" dirty="0">
                <a:solidFill>
                  <a:srgbClr val="000000"/>
                </a:solidFill>
                <a:latin typeface="Garamond" panose="02020404030301010803" pitchFamily="18" charset="0"/>
                <a:ea typeface="DejaVu Sans"/>
              </a:rPr>
              <a:t>Cell-cell </a:t>
            </a:r>
            <a:r>
              <a:rPr lang="pt-PT" sz="1400" b="1" spc="-1" dirty="0" smtClean="0">
                <a:solidFill>
                  <a:srgbClr val="000000"/>
                </a:solidFill>
                <a:latin typeface="Garamond" panose="02020404030301010803" pitchFamily="18" charset="0"/>
                <a:ea typeface="DejaVu Sans"/>
              </a:rPr>
              <a:t>interactions:</a:t>
            </a:r>
          </a:p>
          <a:p>
            <a:pPr marL="743040" lvl="1" indent="-285480" algn="just">
              <a:lnSpc>
                <a:spcPct val="107000"/>
              </a:lnSpc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lang="pt-PT" sz="1400" spc="-1" dirty="0" smtClean="0">
                <a:solidFill>
                  <a:srgbClr val="000000"/>
                </a:solidFill>
                <a:latin typeface="Garamond" panose="02020404030301010803" pitchFamily="18" charset="0"/>
                <a:ea typeface="DejaVu Sans"/>
              </a:rPr>
              <a:t>Variable</a:t>
            </a:r>
            <a:endParaRPr lang="pt-PT" sz="1400" strike="noStrike" spc="-1" dirty="0" smtClean="0">
              <a:solidFill>
                <a:srgbClr val="000000"/>
              </a:solidFill>
              <a:latin typeface="Garamond" panose="02020404030301010803" pitchFamily="18" charset="0"/>
              <a:ea typeface="DejaVu Sans"/>
            </a:endParaRPr>
          </a:p>
          <a:p>
            <a:pPr marL="743040" lvl="1" indent="-285480" algn="just">
              <a:lnSpc>
                <a:spcPct val="107000"/>
              </a:lnSpc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lang="pt-PT" sz="1400" spc="-1" dirty="0" smtClean="0">
                <a:solidFill>
                  <a:srgbClr val="000000"/>
                </a:solidFill>
                <a:latin typeface="Garamond" panose="02020404030301010803" pitchFamily="18" charset="0"/>
              </a:rPr>
              <a:t>See row label for each case</a:t>
            </a:r>
            <a:endParaRPr lang="pt-PT" sz="1400" strike="noStrike" spc="-1" dirty="0">
              <a:latin typeface="Garamond" panose="02020404030301010803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CustomShape 1"/>
          <p:cNvSpPr/>
          <p:nvPr/>
        </p:nvSpPr>
        <p:spPr>
          <a:xfrm>
            <a:off x="8610480" y="6356520"/>
            <a:ext cx="2740320" cy="362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</a:pPr>
            <a:fld id="{A7C5F183-0EF1-4EF3-A5C7-8E70C533B339}" type="slidenum">
              <a:rPr lang="pt-PT" sz="1200" b="0" strike="noStrike" spc="-1">
                <a:solidFill>
                  <a:srgbClr val="8B8B8B"/>
                </a:solidFill>
                <a:latin typeface="Calibri"/>
                <a:ea typeface="DejaVu Sans"/>
              </a:rPr>
              <a:t>9</a:t>
            </a:fld>
            <a:endParaRPr lang="pt-PT" sz="1200" b="0" strike="noStrike" spc="-1">
              <a:latin typeface="Arial"/>
            </a:endParaRPr>
          </a:p>
        </p:txBody>
      </p:sp>
      <p:sp>
        <p:nvSpPr>
          <p:cNvPr id="504" name="CustomShape 2"/>
          <p:cNvSpPr/>
          <p:nvPr/>
        </p:nvSpPr>
        <p:spPr>
          <a:xfrm>
            <a:off x="382680" y="4587840"/>
            <a:ext cx="179640" cy="637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t/>
            </a:r>
            <a:br/>
            <a:endParaRPr lang="pt-PT" sz="1800" b="0" strike="noStrike" spc="-1">
              <a:latin typeface="Arial"/>
            </a:endParaRPr>
          </a:p>
        </p:txBody>
      </p:sp>
      <p:pic>
        <p:nvPicPr>
          <p:cNvPr id="506" name="Imagen 1"/>
          <p:cNvPicPr/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/>
        </p:blipFill>
        <p:spPr>
          <a:xfrm>
            <a:off x="5990040" y="932040"/>
            <a:ext cx="1677600" cy="1677600"/>
          </a:xfrm>
          <a:prstGeom prst="rect">
            <a:avLst/>
          </a:prstGeom>
          <a:ln>
            <a:noFill/>
          </a:ln>
        </p:spPr>
      </p:pic>
      <p:pic>
        <p:nvPicPr>
          <p:cNvPr id="507" name="Imagen 2"/>
          <p:cNvPicPr/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/>
        </p:blipFill>
        <p:spPr>
          <a:xfrm>
            <a:off x="7867080" y="932400"/>
            <a:ext cx="1679400" cy="1679400"/>
          </a:xfrm>
          <a:prstGeom prst="rect">
            <a:avLst/>
          </a:prstGeom>
          <a:ln>
            <a:noFill/>
          </a:ln>
        </p:spPr>
      </p:pic>
      <p:pic>
        <p:nvPicPr>
          <p:cNvPr id="508" name="Imagen 3"/>
          <p:cNvPicPr/>
          <p:nvPr/>
        </p:nvPicPr>
        <p:blipFill>
          <a:blip r:embed="rId5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/>
        </p:blipFill>
        <p:spPr>
          <a:xfrm>
            <a:off x="9866160" y="927720"/>
            <a:ext cx="1682280" cy="1682280"/>
          </a:xfrm>
          <a:prstGeom prst="rect">
            <a:avLst/>
          </a:prstGeom>
          <a:ln>
            <a:noFill/>
          </a:ln>
        </p:spPr>
      </p:pic>
      <p:sp>
        <p:nvSpPr>
          <p:cNvPr id="509" name="CustomShape 4"/>
          <p:cNvSpPr/>
          <p:nvPr/>
        </p:nvSpPr>
        <p:spPr>
          <a:xfrm>
            <a:off x="6317640" y="492480"/>
            <a:ext cx="11962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7000"/>
              </a:lnSpc>
              <a:spcAft>
                <a:spcPts val="601"/>
              </a:spcAft>
            </a:pPr>
            <a:r>
              <a:rPr lang="pt-PT" sz="1200" b="0" strike="noStrike" spc="-1">
                <a:solidFill>
                  <a:srgbClr val="000000"/>
                </a:solidFill>
                <a:latin typeface="Garamond" panose="02020404030301010803" pitchFamily="18" charset="0"/>
                <a:ea typeface="DejaVu Sans"/>
              </a:rPr>
              <a:t>Replicate 1</a:t>
            </a:r>
            <a:endParaRPr lang="pt-PT" sz="1200" b="0" strike="noStrike" spc="-1">
              <a:latin typeface="Garamond" panose="02020404030301010803" pitchFamily="18" charset="0"/>
            </a:endParaRPr>
          </a:p>
        </p:txBody>
      </p:sp>
      <p:sp>
        <p:nvSpPr>
          <p:cNvPr id="510" name="CustomShape 5"/>
          <p:cNvSpPr/>
          <p:nvPr/>
        </p:nvSpPr>
        <p:spPr>
          <a:xfrm>
            <a:off x="8195400" y="489240"/>
            <a:ext cx="1196280" cy="28849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7000"/>
              </a:lnSpc>
              <a:spcAft>
                <a:spcPts val="601"/>
              </a:spcAft>
            </a:pPr>
            <a:r>
              <a:rPr lang="pt-PT" sz="1200" b="0" strike="noStrike" spc="-1">
                <a:solidFill>
                  <a:srgbClr val="000000"/>
                </a:solidFill>
                <a:latin typeface="Garamond" panose="02020404030301010803" pitchFamily="18" charset="0"/>
                <a:ea typeface="DejaVu Sans"/>
              </a:rPr>
              <a:t>Replicate 2</a:t>
            </a:r>
            <a:endParaRPr lang="pt-PT" sz="1200" b="0" strike="noStrike" spc="-1">
              <a:latin typeface="Garamond" panose="02020404030301010803" pitchFamily="18" charset="0"/>
            </a:endParaRPr>
          </a:p>
        </p:txBody>
      </p:sp>
      <p:sp>
        <p:nvSpPr>
          <p:cNvPr id="511" name="CustomShape 6"/>
          <p:cNvSpPr/>
          <p:nvPr/>
        </p:nvSpPr>
        <p:spPr>
          <a:xfrm>
            <a:off x="10195920" y="489240"/>
            <a:ext cx="11962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7000"/>
              </a:lnSpc>
              <a:spcAft>
                <a:spcPts val="601"/>
              </a:spcAft>
            </a:pPr>
            <a:r>
              <a:rPr lang="pt-PT" sz="1200" b="0" strike="noStrike" spc="-1">
                <a:solidFill>
                  <a:srgbClr val="000000"/>
                </a:solidFill>
                <a:latin typeface="Garamond" panose="02020404030301010803" pitchFamily="18" charset="0"/>
                <a:ea typeface="DejaVu Sans"/>
              </a:rPr>
              <a:t>Replicate 3</a:t>
            </a:r>
            <a:endParaRPr lang="pt-PT" sz="1200" b="0" strike="noStrike" spc="-1">
              <a:latin typeface="Garamond" panose="02020404030301010803" pitchFamily="18" charset="0"/>
            </a:endParaRPr>
          </a:p>
        </p:txBody>
      </p:sp>
      <p:pic>
        <p:nvPicPr>
          <p:cNvPr id="512" name="Imagen 4"/>
          <p:cNvPicPr/>
          <p:nvPr/>
        </p:nvPicPr>
        <p:blipFill>
          <a:blip r:embed="rId6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/>
        </p:blipFill>
        <p:spPr>
          <a:xfrm>
            <a:off x="5990760" y="2758680"/>
            <a:ext cx="1682280" cy="1682280"/>
          </a:xfrm>
          <a:prstGeom prst="rect">
            <a:avLst/>
          </a:prstGeom>
          <a:ln>
            <a:noFill/>
          </a:ln>
        </p:spPr>
      </p:pic>
      <p:pic>
        <p:nvPicPr>
          <p:cNvPr id="513" name="Imagen 5"/>
          <p:cNvPicPr/>
          <p:nvPr/>
        </p:nvPicPr>
        <p:blipFill>
          <a:blip r:embed="rId7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/>
        </p:blipFill>
        <p:spPr>
          <a:xfrm>
            <a:off x="7864200" y="2754000"/>
            <a:ext cx="1682280" cy="1682280"/>
          </a:xfrm>
          <a:prstGeom prst="rect">
            <a:avLst/>
          </a:prstGeom>
          <a:ln>
            <a:noFill/>
          </a:ln>
        </p:spPr>
      </p:pic>
      <p:pic>
        <p:nvPicPr>
          <p:cNvPr id="514" name="Imagen 6"/>
          <p:cNvPicPr/>
          <p:nvPr/>
        </p:nvPicPr>
        <p:blipFill>
          <a:blip r:embed="rId8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/>
        </p:blipFill>
        <p:spPr>
          <a:xfrm>
            <a:off x="9866160" y="2760840"/>
            <a:ext cx="1682280" cy="1682280"/>
          </a:xfrm>
          <a:prstGeom prst="rect">
            <a:avLst/>
          </a:prstGeom>
          <a:ln>
            <a:noFill/>
          </a:ln>
        </p:spPr>
      </p:pic>
      <p:sp>
        <p:nvSpPr>
          <p:cNvPr id="515" name="CustomShape 7"/>
          <p:cNvSpPr/>
          <p:nvPr/>
        </p:nvSpPr>
        <p:spPr>
          <a:xfrm>
            <a:off x="4257720" y="1581120"/>
            <a:ext cx="1632240" cy="752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7000"/>
              </a:lnSpc>
              <a:spcAft>
                <a:spcPts val="601"/>
              </a:spcAft>
            </a:pPr>
            <a:r>
              <a:rPr lang="pt-PT" sz="1200" b="1" strike="noStrike" spc="-1">
                <a:solidFill>
                  <a:srgbClr val="000000"/>
                </a:solidFill>
                <a:latin typeface="Garamond" panose="02020404030301010803" pitchFamily="18" charset="0"/>
                <a:ea typeface="DejaVu Sans"/>
              </a:rPr>
              <a:t>Low cell-cell repulsion</a:t>
            </a:r>
            <a:endParaRPr lang="pt-PT" sz="1200" b="0" strike="noStrike" spc="-1">
              <a:latin typeface="Garamond" panose="02020404030301010803" pitchFamily="18" charset="0"/>
            </a:endParaRPr>
          </a:p>
          <a:p>
            <a:pPr algn="ctr">
              <a:lnSpc>
                <a:spcPct val="107000"/>
              </a:lnSpc>
              <a:spcAft>
                <a:spcPts val="601"/>
              </a:spcAft>
            </a:pPr>
            <a:r>
              <a:rPr lang="pt-PT" sz="1200" b="1" strike="noStrike" spc="-1">
                <a:solidFill>
                  <a:srgbClr val="000000"/>
                </a:solidFill>
                <a:latin typeface="Garamond" panose="02020404030301010803" pitchFamily="18" charset="0"/>
                <a:ea typeface="DejaVu Sans"/>
              </a:rPr>
              <a:t>(cca=5.0, ccr=15.0)</a:t>
            </a:r>
            <a:endParaRPr lang="pt-PT" sz="1200" b="0" strike="noStrike" spc="-1">
              <a:latin typeface="Garamond" panose="02020404030301010803" pitchFamily="18" charset="0"/>
            </a:endParaRPr>
          </a:p>
        </p:txBody>
      </p:sp>
      <p:sp>
        <p:nvSpPr>
          <p:cNvPr id="516" name="CustomShape 8"/>
          <p:cNvSpPr/>
          <p:nvPr/>
        </p:nvSpPr>
        <p:spPr>
          <a:xfrm>
            <a:off x="4257720" y="3422880"/>
            <a:ext cx="1632240" cy="752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7000"/>
              </a:lnSpc>
              <a:spcAft>
                <a:spcPts val="601"/>
              </a:spcAft>
            </a:pPr>
            <a:r>
              <a:rPr lang="pt-PT" sz="1200" b="1" strike="noStrike" spc="-1">
                <a:solidFill>
                  <a:srgbClr val="000000"/>
                </a:solidFill>
                <a:latin typeface="Garamond" panose="02020404030301010803" pitchFamily="18" charset="0"/>
                <a:ea typeface="DejaVu Sans"/>
              </a:rPr>
              <a:t>Balanced cell-cell adhesion/repulsion</a:t>
            </a:r>
            <a:endParaRPr lang="pt-PT" sz="1200" b="0" strike="noStrike" spc="-1">
              <a:latin typeface="Garamond" panose="02020404030301010803" pitchFamily="18" charset="0"/>
            </a:endParaRPr>
          </a:p>
          <a:p>
            <a:pPr algn="ctr">
              <a:lnSpc>
                <a:spcPct val="107000"/>
              </a:lnSpc>
              <a:spcAft>
                <a:spcPts val="601"/>
              </a:spcAft>
            </a:pPr>
            <a:r>
              <a:rPr lang="pt-PT" sz="1200" b="1" strike="noStrike" spc="-1">
                <a:solidFill>
                  <a:srgbClr val="000000"/>
                </a:solidFill>
                <a:latin typeface="Garamond" panose="02020404030301010803" pitchFamily="18" charset="0"/>
                <a:ea typeface="DejaVu Sans"/>
              </a:rPr>
              <a:t>(cca=5.0, ccr=25.0)</a:t>
            </a:r>
            <a:endParaRPr lang="pt-PT" sz="1200" b="0" strike="noStrike" spc="-1">
              <a:latin typeface="Garamond" panose="02020404030301010803" pitchFamily="18" charset="0"/>
            </a:endParaRPr>
          </a:p>
        </p:txBody>
      </p:sp>
      <p:pic>
        <p:nvPicPr>
          <p:cNvPr id="517" name="Imagen 7"/>
          <p:cNvPicPr/>
          <p:nvPr/>
        </p:nvPicPr>
        <p:blipFill>
          <a:blip r:embed="rId9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/>
        </p:blipFill>
        <p:spPr>
          <a:xfrm>
            <a:off x="5990040" y="4587120"/>
            <a:ext cx="1677600" cy="1677600"/>
          </a:xfrm>
          <a:prstGeom prst="rect">
            <a:avLst/>
          </a:prstGeom>
          <a:ln>
            <a:noFill/>
          </a:ln>
        </p:spPr>
      </p:pic>
      <p:pic>
        <p:nvPicPr>
          <p:cNvPr id="518" name="Imagen 8"/>
          <p:cNvPicPr/>
          <p:nvPr/>
        </p:nvPicPr>
        <p:blipFill>
          <a:blip r:embed="rId10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/>
        </p:blipFill>
        <p:spPr>
          <a:xfrm>
            <a:off x="7864200" y="4578480"/>
            <a:ext cx="1733400" cy="1733400"/>
          </a:xfrm>
          <a:prstGeom prst="rect">
            <a:avLst/>
          </a:prstGeom>
          <a:ln>
            <a:noFill/>
          </a:ln>
        </p:spPr>
      </p:pic>
      <p:pic>
        <p:nvPicPr>
          <p:cNvPr id="519" name="Imagen 9"/>
          <p:cNvPicPr/>
          <p:nvPr/>
        </p:nvPicPr>
        <p:blipFill>
          <a:blip r:embed="rId11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/>
        </p:blipFill>
        <p:spPr>
          <a:xfrm>
            <a:off x="9866160" y="4587120"/>
            <a:ext cx="1724760" cy="1724760"/>
          </a:xfrm>
          <a:prstGeom prst="rect">
            <a:avLst/>
          </a:prstGeom>
          <a:ln>
            <a:noFill/>
          </a:ln>
        </p:spPr>
      </p:pic>
      <p:sp>
        <p:nvSpPr>
          <p:cNvPr id="520" name="CustomShape 9"/>
          <p:cNvSpPr/>
          <p:nvPr/>
        </p:nvSpPr>
        <p:spPr>
          <a:xfrm>
            <a:off x="4257720" y="5084280"/>
            <a:ext cx="1632240" cy="752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7000"/>
              </a:lnSpc>
              <a:spcAft>
                <a:spcPts val="601"/>
              </a:spcAft>
            </a:pPr>
            <a:r>
              <a:rPr lang="pt-PT" sz="1200" b="1" strike="noStrike" spc="-1">
                <a:solidFill>
                  <a:srgbClr val="000000"/>
                </a:solidFill>
                <a:latin typeface="Garamond" panose="02020404030301010803" pitchFamily="18" charset="0"/>
                <a:ea typeface="DejaVu Sans"/>
              </a:rPr>
              <a:t>High cell-cell repulsion</a:t>
            </a:r>
            <a:endParaRPr lang="pt-PT" sz="1200" b="0" strike="noStrike" spc="-1">
              <a:latin typeface="Garamond" panose="02020404030301010803" pitchFamily="18" charset="0"/>
            </a:endParaRPr>
          </a:p>
          <a:p>
            <a:pPr algn="ctr">
              <a:lnSpc>
                <a:spcPct val="107000"/>
              </a:lnSpc>
              <a:spcAft>
                <a:spcPts val="601"/>
              </a:spcAft>
            </a:pPr>
            <a:r>
              <a:rPr lang="pt-PT" sz="1200" b="1" strike="noStrike" spc="-1">
                <a:solidFill>
                  <a:srgbClr val="000000"/>
                </a:solidFill>
                <a:latin typeface="Garamond" panose="02020404030301010803" pitchFamily="18" charset="0"/>
                <a:ea typeface="DejaVu Sans"/>
              </a:rPr>
              <a:t>(cca=5.0, ccr=50.0)</a:t>
            </a:r>
            <a:endParaRPr lang="pt-PT" sz="1200" b="0" strike="noStrike" spc="-1">
              <a:latin typeface="Garamond" panose="02020404030301010803" pitchFamily="18" charset="0"/>
            </a:endParaRPr>
          </a:p>
        </p:txBody>
      </p:sp>
      <p:sp>
        <p:nvSpPr>
          <p:cNvPr id="523" name="CustomShape 12"/>
          <p:cNvSpPr/>
          <p:nvPr/>
        </p:nvSpPr>
        <p:spPr>
          <a:xfrm rot="1973400">
            <a:off x="6882840" y="5134320"/>
            <a:ext cx="220680" cy="223560"/>
          </a:xfrm>
          <a:prstGeom prst="ellipse">
            <a:avLst/>
          </a:prstGeom>
          <a:noFill/>
          <a:ln w="936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4" name="CustomShape 13"/>
          <p:cNvSpPr/>
          <p:nvPr/>
        </p:nvSpPr>
        <p:spPr>
          <a:xfrm rot="1973400">
            <a:off x="6524280" y="5460480"/>
            <a:ext cx="268920" cy="252000"/>
          </a:xfrm>
          <a:prstGeom prst="ellipse">
            <a:avLst/>
          </a:prstGeom>
          <a:noFill/>
          <a:ln w="936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5" name="CustomShape 14"/>
          <p:cNvSpPr/>
          <p:nvPr/>
        </p:nvSpPr>
        <p:spPr>
          <a:xfrm rot="1973400">
            <a:off x="6684120" y="5638320"/>
            <a:ext cx="220680" cy="223560"/>
          </a:xfrm>
          <a:prstGeom prst="ellipse">
            <a:avLst/>
          </a:prstGeom>
          <a:noFill/>
          <a:ln w="936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6" name="CustomShape 15"/>
          <p:cNvSpPr/>
          <p:nvPr/>
        </p:nvSpPr>
        <p:spPr>
          <a:xfrm rot="1973400">
            <a:off x="8862840" y="5189760"/>
            <a:ext cx="220680" cy="223560"/>
          </a:xfrm>
          <a:prstGeom prst="ellipse">
            <a:avLst/>
          </a:prstGeom>
          <a:noFill/>
          <a:ln w="936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7" name="CustomShape 16"/>
          <p:cNvSpPr/>
          <p:nvPr/>
        </p:nvSpPr>
        <p:spPr>
          <a:xfrm rot="1973400">
            <a:off x="10626840" y="5566320"/>
            <a:ext cx="220680" cy="223560"/>
          </a:xfrm>
          <a:prstGeom prst="ellipse">
            <a:avLst/>
          </a:prstGeom>
          <a:noFill/>
          <a:ln w="936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8" name="CustomShape 17"/>
          <p:cNvSpPr/>
          <p:nvPr/>
        </p:nvSpPr>
        <p:spPr>
          <a:xfrm rot="1973400">
            <a:off x="10556280" y="3364560"/>
            <a:ext cx="268920" cy="252000"/>
          </a:xfrm>
          <a:prstGeom prst="ellipse">
            <a:avLst/>
          </a:prstGeom>
          <a:noFill/>
          <a:ln w="936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9" name="CustomShape 18"/>
          <p:cNvSpPr/>
          <p:nvPr/>
        </p:nvSpPr>
        <p:spPr>
          <a:xfrm rot="1973400">
            <a:off x="10443960" y="3273120"/>
            <a:ext cx="225000" cy="210600"/>
          </a:xfrm>
          <a:prstGeom prst="ellipse">
            <a:avLst/>
          </a:prstGeom>
          <a:noFill/>
          <a:ln w="936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30" name="CustomShape 19"/>
          <p:cNvSpPr/>
          <p:nvPr/>
        </p:nvSpPr>
        <p:spPr>
          <a:xfrm rot="1973400">
            <a:off x="10222920" y="3645720"/>
            <a:ext cx="225000" cy="210600"/>
          </a:xfrm>
          <a:prstGeom prst="ellipse">
            <a:avLst/>
          </a:prstGeom>
          <a:noFill/>
          <a:ln w="936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31" name="CustomShape 20"/>
          <p:cNvSpPr/>
          <p:nvPr/>
        </p:nvSpPr>
        <p:spPr>
          <a:xfrm rot="1973400">
            <a:off x="8763120" y="3520800"/>
            <a:ext cx="292680" cy="273960"/>
          </a:xfrm>
          <a:prstGeom prst="ellipse">
            <a:avLst/>
          </a:prstGeom>
          <a:noFill/>
          <a:ln w="936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32" name="CustomShape 21"/>
          <p:cNvSpPr/>
          <p:nvPr/>
        </p:nvSpPr>
        <p:spPr>
          <a:xfrm rot="1973400">
            <a:off x="10771200" y="3483360"/>
            <a:ext cx="276120" cy="280080"/>
          </a:xfrm>
          <a:prstGeom prst="ellipse">
            <a:avLst/>
          </a:prstGeom>
          <a:noFill/>
          <a:ln w="936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33" name="CustomShape 22"/>
          <p:cNvSpPr/>
          <p:nvPr/>
        </p:nvSpPr>
        <p:spPr>
          <a:xfrm rot="1973400">
            <a:off x="8525880" y="3771000"/>
            <a:ext cx="276120" cy="280080"/>
          </a:xfrm>
          <a:prstGeom prst="ellipse">
            <a:avLst/>
          </a:prstGeom>
          <a:noFill/>
          <a:ln w="936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34" name="CustomShape 23"/>
          <p:cNvSpPr/>
          <p:nvPr/>
        </p:nvSpPr>
        <p:spPr>
          <a:xfrm rot="1973400">
            <a:off x="8957880" y="3771000"/>
            <a:ext cx="276120" cy="280080"/>
          </a:xfrm>
          <a:prstGeom prst="ellipse">
            <a:avLst/>
          </a:prstGeom>
          <a:noFill/>
          <a:ln w="936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35" name="CustomShape 24"/>
          <p:cNvSpPr/>
          <p:nvPr/>
        </p:nvSpPr>
        <p:spPr>
          <a:xfrm rot="1973400">
            <a:off x="6848640" y="1667160"/>
            <a:ext cx="229320" cy="232920"/>
          </a:xfrm>
          <a:prstGeom prst="ellipse">
            <a:avLst/>
          </a:prstGeom>
          <a:noFill/>
          <a:ln w="936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36" name="CustomShape 25"/>
          <p:cNvSpPr/>
          <p:nvPr/>
        </p:nvSpPr>
        <p:spPr>
          <a:xfrm rot="1973400">
            <a:off x="8797680" y="1811520"/>
            <a:ext cx="229320" cy="232920"/>
          </a:xfrm>
          <a:prstGeom prst="ellipse">
            <a:avLst/>
          </a:prstGeom>
          <a:noFill/>
          <a:ln w="936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37" name="CustomShape 26"/>
          <p:cNvSpPr/>
          <p:nvPr/>
        </p:nvSpPr>
        <p:spPr>
          <a:xfrm rot="2613000">
            <a:off x="6459840" y="1514160"/>
            <a:ext cx="286560" cy="176400"/>
          </a:xfrm>
          <a:prstGeom prst="ellipse">
            <a:avLst/>
          </a:prstGeom>
          <a:noFill/>
          <a:ln w="9360">
            <a:solidFill>
              <a:srgbClr val="0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38" name="CustomShape 27"/>
          <p:cNvSpPr/>
          <p:nvPr/>
        </p:nvSpPr>
        <p:spPr>
          <a:xfrm rot="1973400">
            <a:off x="10309680" y="1595520"/>
            <a:ext cx="229320" cy="232920"/>
          </a:xfrm>
          <a:prstGeom prst="ellipse">
            <a:avLst/>
          </a:prstGeom>
          <a:noFill/>
          <a:ln w="936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39" name="CustomShape 28"/>
          <p:cNvSpPr/>
          <p:nvPr/>
        </p:nvSpPr>
        <p:spPr>
          <a:xfrm rot="19359600">
            <a:off x="10608120" y="1832760"/>
            <a:ext cx="286560" cy="176400"/>
          </a:xfrm>
          <a:prstGeom prst="ellipse">
            <a:avLst/>
          </a:prstGeom>
          <a:noFill/>
          <a:ln w="9360">
            <a:solidFill>
              <a:srgbClr val="0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40" name="CustomShape 29"/>
          <p:cNvSpPr/>
          <p:nvPr/>
        </p:nvSpPr>
        <p:spPr>
          <a:xfrm rot="1973400">
            <a:off x="8154720" y="3719520"/>
            <a:ext cx="257400" cy="277560"/>
          </a:xfrm>
          <a:prstGeom prst="ellipse">
            <a:avLst/>
          </a:prstGeom>
          <a:noFill/>
          <a:ln w="936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41" name="CustomShape 30"/>
          <p:cNvSpPr/>
          <p:nvPr/>
        </p:nvSpPr>
        <p:spPr>
          <a:xfrm rot="1973400">
            <a:off x="6570720" y="3251520"/>
            <a:ext cx="257400" cy="277560"/>
          </a:xfrm>
          <a:prstGeom prst="ellipse">
            <a:avLst/>
          </a:prstGeom>
          <a:noFill/>
          <a:ln w="936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42" name="CustomShape 31"/>
          <p:cNvSpPr/>
          <p:nvPr/>
        </p:nvSpPr>
        <p:spPr>
          <a:xfrm rot="1973400">
            <a:off x="8622720" y="1415520"/>
            <a:ext cx="257400" cy="277560"/>
          </a:xfrm>
          <a:prstGeom prst="ellipse">
            <a:avLst/>
          </a:prstGeom>
          <a:noFill/>
          <a:ln w="936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43" name="CustomShape 32"/>
          <p:cNvSpPr/>
          <p:nvPr/>
        </p:nvSpPr>
        <p:spPr>
          <a:xfrm rot="1973400">
            <a:off x="10141560" y="1820160"/>
            <a:ext cx="296640" cy="300960"/>
          </a:xfrm>
          <a:prstGeom prst="ellipse">
            <a:avLst/>
          </a:prstGeom>
          <a:noFill/>
          <a:ln w="936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44" name="CustomShape 33"/>
          <p:cNvSpPr/>
          <p:nvPr/>
        </p:nvSpPr>
        <p:spPr>
          <a:xfrm rot="1973400">
            <a:off x="8765280" y="1309680"/>
            <a:ext cx="274320" cy="278280"/>
          </a:xfrm>
          <a:prstGeom prst="ellipse">
            <a:avLst/>
          </a:prstGeom>
          <a:noFill/>
          <a:ln w="936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" name="CustomShape 4"/>
          <p:cNvSpPr/>
          <p:nvPr/>
        </p:nvSpPr>
        <p:spPr>
          <a:xfrm>
            <a:off x="517688" y="734960"/>
            <a:ext cx="3401741" cy="1105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>
              <a:lnSpc>
                <a:spcPct val="90000"/>
              </a:lnSpc>
              <a:spcAft>
                <a:spcPts val="601"/>
              </a:spcAft>
            </a:pPr>
            <a:r>
              <a:rPr lang="es-ES" sz="1800" b="1" strike="noStrike" spc="-1" dirty="0" err="1">
                <a:solidFill>
                  <a:srgbClr val="000000"/>
                </a:solidFill>
                <a:latin typeface="Garamond" panose="02020404030301010803" pitchFamily="18" charset="0"/>
                <a:ea typeface="DejaVu Sans"/>
              </a:rPr>
              <a:t>Rosette</a:t>
            </a:r>
            <a:r>
              <a:rPr lang="es-ES" sz="1800" b="1" strike="noStrike" spc="-1" dirty="0">
                <a:solidFill>
                  <a:srgbClr val="000000"/>
                </a:solidFill>
                <a:latin typeface="Garamond" panose="02020404030301010803" pitchFamily="18" charset="0"/>
                <a:ea typeface="DejaVu Sans"/>
              </a:rPr>
              <a:t> </a:t>
            </a:r>
            <a:r>
              <a:rPr lang="es-ES" sz="1800" b="1" strike="noStrike" spc="-1" dirty="0" err="1">
                <a:solidFill>
                  <a:srgbClr val="000000"/>
                </a:solidFill>
                <a:latin typeface="Garamond" panose="02020404030301010803" pitchFamily="18" charset="0"/>
                <a:ea typeface="DejaVu Sans"/>
              </a:rPr>
              <a:t>formation</a:t>
            </a:r>
            <a:endParaRPr lang="pt-PT" sz="1800" b="0" strike="noStrike" spc="-1" dirty="0">
              <a:latin typeface="Garamond" panose="02020404030301010803" pitchFamily="18" charset="0"/>
            </a:endParaRPr>
          </a:p>
          <a:p>
            <a:pPr>
              <a:lnSpc>
                <a:spcPct val="90000"/>
              </a:lnSpc>
              <a:spcAft>
                <a:spcPts val="601"/>
              </a:spcAft>
            </a:pPr>
            <a:r>
              <a:rPr lang="en-US" sz="1500" b="1" strike="noStrike" spc="-1" dirty="0" smtClean="0">
                <a:solidFill>
                  <a:srgbClr val="000000"/>
                </a:solidFill>
                <a:latin typeface="Garamond" panose="02020404030301010803" pitchFamily="18" charset="0"/>
                <a:ea typeface="DejaVu Sans"/>
              </a:rPr>
              <a:t>Cell mechanics </a:t>
            </a:r>
            <a:r>
              <a:rPr lang="en-US" sz="1500" b="1" spc="-1" dirty="0" smtClean="0">
                <a:solidFill>
                  <a:srgbClr val="000000"/>
                </a:solidFill>
                <a:latin typeface="Garamond" panose="02020404030301010803" pitchFamily="18" charset="0"/>
                <a:ea typeface="DejaVu Sans"/>
              </a:rPr>
              <a:t>parameter sweep</a:t>
            </a:r>
            <a:endParaRPr lang="pt-PT" sz="1500" b="0" strike="noStrike" spc="-1" dirty="0">
              <a:latin typeface="Garamond" panose="02020404030301010803" pitchFamily="18" charset="0"/>
            </a:endParaRPr>
          </a:p>
        </p:txBody>
      </p:sp>
      <p:sp>
        <p:nvSpPr>
          <p:cNvPr id="45" name="CustomShape 5"/>
          <p:cNvSpPr/>
          <p:nvPr/>
        </p:nvSpPr>
        <p:spPr>
          <a:xfrm>
            <a:off x="481672" y="1858896"/>
            <a:ext cx="3644640" cy="401086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285840" indent="-285480" algn="just">
              <a:lnSpc>
                <a:spcPct val="107000"/>
              </a:lnSpc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lang="pt-PT" sz="1400" b="1" strike="noStrike" spc="-1" dirty="0" smtClean="0">
                <a:solidFill>
                  <a:srgbClr val="000000"/>
                </a:solidFill>
                <a:latin typeface="Garamond" panose="02020404030301010803" pitchFamily="18" charset="0"/>
                <a:ea typeface="DejaVu Sans"/>
              </a:rPr>
              <a:t>Neurite-neurite interactions: </a:t>
            </a:r>
          </a:p>
          <a:p>
            <a:pPr marL="743040" lvl="1" indent="-285480" algn="just">
              <a:lnSpc>
                <a:spcPct val="107000"/>
              </a:lnSpc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lang="pt-PT" sz="1400" spc="-1" dirty="0" smtClean="0">
                <a:solidFill>
                  <a:srgbClr val="000000"/>
                </a:solidFill>
                <a:latin typeface="Garamond" panose="02020404030301010803" pitchFamily="18" charset="0"/>
              </a:rPr>
              <a:t>High repulsion</a:t>
            </a:r>
          </a:p>
          <a:p>
            <a:pPr marL="743040" lvl="1" indent="-285480" algn="just">
              <a:lnSpc>
                <a:spcPct val="107000"/>
              </a:lnSpc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lang="pt-PT" sz="1400" spc="-1" dirty="0" smtClean="0">
                <a:solidFill>
                  <a:srgbClr val="000000"/>
                </a:solidFill>
                <a:latin typeface="Garamond" panose="02020404030301010803" pitchFamily="18" charset="0"/>
              </a:rPr>
              <a:t>Adhesion coefficient: 5.0</a:t>
            </a:r>
          </a:p>
          <a:p>
            <a:pPr marL="743040" lvl="1" indent="-285480" algn="just">
              <a:lnSpc>
                <a:spcPct val="107000"/>
              </a:lnSpc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lang="pt-PT" sz="1400" spc="-1" dirty="0" smtClean="0">
                <a:solidFill>
                  <a:srgbClr val="000000"/>
                </a:solidFill>
                <a:latin typeface="Garamond" panose="02020404030301010803" pitchFamily="18" charset="0"/>
              </a:rPr>
              <a:t>Repulsion coefficient: 50.0</a:t>
            </a:r>
          </a:p>
          <a:p>
            <a:pPr marL="743040" lvl="1" indent="-285480" algn="just">
              <a:lnSpc>
                <a:spcPct val="107000"/>
              </a:lnSpc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endParaRPr lang="pt-PT" sz="1400" strike="noStrike" spc="-1" dirty="0">
              <a:latin typeface="Garamond" panose="02020404030301010803" pitchFamily="18" charset="0"/>
            </a:endParaRPr>
          </a:p>
          <a:p>
            <a:pPr marL="285840" indent="-285480" algn="just">
              <a:lnSpc>
                <a:spcPct val="107000"/>
              </a:lnSpc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lang="pt-PT" sz="1400" b="1" strike="noStrike" spc="-1" dirty="0">
                <a:solidFill>
                  <a:srgbClr val="000000"/>
                </a:solidFill>
                <a:latin typeface="Garamond" panose="02020404030301010803" pitchFamily="18" charset="0"/>
                <a:ea typeface="DejaVu Sans"/>
              </a:rPr>
              <a:t>Neurite-cell </a:t>
            </a:r>
            <a:r>
              <a:rPr lang="pt-PT" sz="1400" b="1" spc="-1" dirty="0" smtClean="0">
                <a:solidFill>
                  <a:srgbClr val="000000"/>
                </a:solidFill>
                <a:latin typeface="Garamond" panose="02020404030301010803" pitchFamily="18" charset="0"/>
                <a:ea typeface="DejaVu Sans"/>
              </a:rPr>
              <a:t>interactions:</a:t>
            </a:r>
            <a:endParaRPr lang="pt-PT" sz="1400" b="1" strike="noStrike" spc="-1" dirty="0" smtClean="0">
              <a:solidFill>
                <a:srgbClr val="000000"/>
              </a:solidFill>
              <a:latin typeface="Garamond" panose="02020404030301010803" pitchFamily="18" charset="0"/>
              <a:ea typeface="DejaVu Sans"/>
            </a:endParaRPr>
          </a:p>
          <a:p>
            <a:pPr marL="743040" lvl="1" indent="-285480" algn="just">
              <a:lnSpc>
                <a:spcPct val="107000"/>
              </a:lnSpc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lang="pt-PT" sz="1400" spc="-1" dirty="0" smtClean="0">
                <a:solidFill>
                  <a:srgbClr val="000000"/>
                </a:solidFill>
                <a:latin typeface="Garamond" panose="02020404030301010803" pitchFamily="18" charset="0"/>
              </a:rPr>
              <a:t>Balanced</a:t>
            </a:r>
            <a:r>
              <a:rPr lang="pt-PT" sz="1400" spc="-1" dirty="0" smtClean="0">
                <a:solidFill>
                  <a:srgbClr val="000000"/>
                </a:solidFill>
                <a:latin typeface="Garamond" panose="02020404030301010803" pitchFamily="18" charset="0"/>
              </a:rPr>
              <a:t> repulsion</a:t>
            </a:r>
          </a:p>
          <a:p>
            <a:pPr marL="743040" lvl="1" indent="-285480" algn="just">
              <a:lnSpc>
                <a:spcPct val="107000"/>
              </a:lnSpc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lang="pt-PT" sz="1400" spc="-1" dirty="0" smtClean="0">
                <a:solidFill>
                  <a:srgbClr val="000000"/>
                </a:solidFill>
                <a:latin typeface="Garamond" panose="02020404030301010803" pitchFamily="18" charset="0"/>
              </a:rPr>
              <a:t>Adhesion coefficient: 5.0</a:t>
            </a:r>
          </a:p>
          <a:p>
            <a:pPr marL="743040" lvl="1" indent="-285480" algn="just">
              <a:lnSpc>
                <a:spcPct val="107000"/>
              </a:lnSpc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lang="pt-PT" sz="1400" spc="-1" dirty="0" smtClean="0">
                <a:solidFill>
                  <a:srgbClr val="000000"/>
                </a:solidFill>
                <a:latin typeface="Garamond" panose="02020404030301010803" pitchFamily="18" charset="0"/>
              </a:rPr>
              <a:t>Repulsion coefficient: 25.0</a:t>
            </a:r>
          </a:p>
          <a:p>
            <a:pPr marL="360" algn="just">
              <a:lnSpc>
                <a:spcPct val="107000"/>
              </a:lnSpc>
              <a:spcAft>
                <a:spcPts val="601"/>
              </a:spcAft>
              <a:buClr>
                <a:srgbClr val="000000"/>
              </a:buClr>
            </a:pPr>
            <a:endParaRPr lang="pt-PT" sz="1400" b="0" strike="noStrike" spc="-1" dirty="0">
              <a:latin typeface="Garamond" panose="02020404030301010803" pitchFamily="18" charset="0"/>
            </a:endParaRPr>
          </a:p>
          <a:p>
            <a:pPr marL="285840" indent="-285480" algn="just">
              <a:lnSpc>
                <a:spcPct val="107000"/>
              </a:lnSpc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lang="pt-PT" sz="1400" b="1" strike="noStrike" spc="-1" dirty="0">
                <a:solidFill>
                  <a:srgbClr val="000000"/>
                </a:solidFill>
                <a:latin typeface="Garamond" panose="02020404030301010803" pitchFamily="18" charset="0"/>
                <a:ea typeface="DejaVu Sans"/>
              </a:rPr>
              <a:t>Cell-cell </a:t>
            </a:r>
            <a:r>
              <a:rPr lang="pt-PT" sz="1400" b="1" spc="-1" dirty="0" smtClean="0">
                <a:solidFill>
                  <a:srgbClr val="000000"/>
                </a:solidFill>
                <a:latin typeface="Garamond" panose="02020404030301010803" pitchFamily="18" charset="0"/>
                <a:ea typeface="DejaVu Sans"/>
              </a:rPr>
              <a:t>interactions:</a:t>
            </a:r>
          </a:p>
          <a:p>
            <a:pPr marL="743040" lvl="1" indent="-285480" algn="just">
              <a:lnSpc>
                <a:spcPct val="107000"/>
              </a:lnSpc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lang="pt-PT" sz="1400" spc="-1" dirty="0" smtClean="0">
                <a:solidFill>
                  <a:srgbClr val="000000"/>
                </a:solidFill>
                <a:latin typeface="Garamond" panose="02020404030301010803" pitchFamily="18" charset="0"/>
                <a:ea typeface="DejaVu Sans"/>
              </a:rPr>
              <a:t>Variable</a:t>
            </a:r>
            <a:endParaRPr lang="pt-PT" sz="1400" strike="noStrike" spc="-1" dirty="0" smtClean="0">
              <a:solidFill>
                <a:srgbClr val="000000"/>
              </a:solidFill>
              <a:latin typeface="Garamond" panose="02020404030301010803" pitchFamily="18" charset="0"/>
              <a:ea typeface="DejaVu Sans"/>
            </a:endParaRPr>
          </a:p>
          <a:p>
            <a:pPr marL="743040" lvl="1" indent="-285480" algn="just">
              <a:lnSpc>
                <a:spcPct val="107000"/>
              </a:lnSpc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lang="pt-PT" sz="1400" spc="-1" dirty="0" smtClean="0">
                <a:solidFill>
                  <a:srgbClr val="000000"/>
                </a:solidFill>
                <a:latin typeface="Garamond" panose="02020404030301010803" pitchFamily="18" charset="0"/>
              </a:rPr>
              <a:t>See row label for each case</a:t>
            </a:r>
            <a:endParaRPr lang="pt-PT" sz="1400" strike="noStrike" spc="-1" dirty="0">
              <a:latin typeface="Garamond" panose="02020404030301010803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36233</TotalTime>
  <Words>774</Words>
  <Application>Microsoft Office PowerPoint</Application>
  <PresentationFormat>Panorámica</PresentationFormat>
  <Paragraphs>279</Paragraphs>
  <Slides>10</Slides>
  <Notes>8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8" baseType="lpstr">
      <vt:lpstr>Arial</vt:lpstr>
      <vt:lpstr>Calibri</vt:lpstr>
      <vt:lpstr>DejaVu Sans</vt:lpstr>
      <vt:lpstr>Garamond</vt:lpstr>
      <vt:lpstr>Symbol</vt:lpstr>
      <vt:lpstr>Times New Roman</vt:lpstr>
      <vt:lpstr>Wingdings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LAB MEETING</dc:title>
  <dc:subject/>
  <dc:creator>Ines Goncalves</dc:creator>
  <dc:description/>
  <cp:lastModifiedBy>Ines</cp:lastModifiedBy>
  <cp:revision>877</cp:revision>
  <dcterms:created xsi:type="dcterms:W3CDTF">2019-04-18T08:13:54Z</dcterms:created>
  <dcterms:modified xsi:type="dcterms:W3CDTF">2022-03-30T09:21:02Z</dcterms:modified>
  <dc:language>pt-PT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8</vt:i4>
  </property>
  <property fmtid="{D5CDD505-2E9C-101B-9397-08002B2CF9AE}" pid="8" name="PresentationFormat">
    <vt:lpwstr>Panorámica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10</vt:i4>
  </property>
</Properties>
</file>